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0"/>
  </p:handoutMasterIdLst>
  <p:sldIdLst>
    <p:sldId id="256" r:id="rId2"/>
    <p:sldId id="333" r:id="rId3"/>
    <p:sldId id="334" r:id="rId4"/>
    <p:sldId id="320" r:id="rId5"/>
    <p:sldId id="257" r:id="rId6"/>
    <p:sldId id="300" r:id="rId7"/>
    <p:sldId id="335" r:id="rId8"/>
    <p:sldId id="298" r:id="rId9"/>
    <p:sldId id="297" r:id="rId10"/>
    <p:sldId id="299" r:id="rId11"/>
    <p:sldId id="292" r:id="rId12"/>
    <p:sldId id="307" r:id="rId13"/>
    <p:sldId id="309" r:id="rId14"/>
    <p:sldId id="305" r:id="rId15"/>
    <p:sldId id="339" r:id="rId16"/>
    <p:sldId id="315" r:id="rId17"/>
    <p:sldId id="301" r:id="rId18"/>
    <p:sldId id="316" r:id="rId19"/>
    <p:sldId id="331" r:id="rId20"/>
    <p:sldId id="323" r:id="rId21"/>
    <p:sldId id="337" r:id="rId22"/>
    <p:sldId id="326" r:id="rId23"/>
    <p:sldId id="327" r:id="rId24"/>
    <p:sldId id="328" r:id="rId25"/>
    <p:sldId id="329" r:id="rId26"/>
    <p:sldId id="330" r:id="rId27"/>
    <p:sldId id="332" r:id="rId28"/>
    <p:sldId id="338" r:id="rId29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CC00CC"/>
    <a:srgbClr val="FF00FF"/>
    <a:srgbClr val="99FF99"/>
    <a:srgbClr val="0000FF"/>
    <a:srgbClr val="FF6600"/>
    <a:srgbClr val="000066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howGuides="1">
      <p:cViewPr>
        <p:scale>
          <a:sx n="93" d="100"/>
          <a:sy n="93" d="100"/>
        </p:scale>
        <p:origin x="-2148" y="-5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8B0890DB-64E1-4A0D-B732-862296D13E9A}" type="datetimeFigureOut">
              <a:rPr lang="ru-RU" smtClean="0"/>
              <a:pPr/>
              <a:t>24.12.2021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8583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8D993326-4736-4E7E-A406-FE61333E49C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23332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2FE8-44BE-4ACF-B444-15C2163E5CBD}" type="datetimeFigureOut">
              <a:rPr lang="ru-RU" smtClean="0"/>
              <a:pPr/>
              <a:t>24.12.2021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919D9-1E6B-401F-A580-4D04259355F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3186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2FE8-44BE-4ACF-B444-15C2163E5CBD}" type="datetimeFigureOut">
              <a:rPr lang="ru-RU" smtClean="0"/>
              <a:pPr/>
              <a:t>24.12.2021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919D9-1E6B-401F-A580-4D04259355F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4360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2FE8-44BE-4ACF-B444-15C2163E5CBD}" type="datetimeFigureOut">
              <a:rPr lang="ru-RU" smtClean="0"/>
              <a:pPr/>
              <a:t>24.12.2021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919D9-1E6B-401F-A580-4D04259355F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7903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2FE8-44BE-4ACF-B444-15C2163E5CBD}" type="datetimeFigureOut">
              <a:rPr lang="ru-RU" smtClean="0"/>
              <a:pPr/>
              <a:t>24.12.2021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919D9-1E6B-401F-A580-4D04259355F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3538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2FE8-44BE-4ACF-B444-15C2163E5CBD}" type="datetimeFigureOut">
              <a:rPr lang="ru-RU" smtClean="0"/>
              <a:pPr/>
              <a:t>24.12.2021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919D9-1E6B-401F-A580-4D04259355F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8070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2FE8-44BE-4ACF-B444-15C2163E5CBD}" type="datetimeFigureOut">
              <a:rPr lang="ru-RU" smtClean="0"/>
              <a:pPr/>
              <a:t>24.12.2021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919D9-1E6B-401F-A580-4D04259355F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0295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2FE8-44BE-4ACF-B444-15C2163E5CBD}" type="datetimeFigureOut">
              <a:rPr lang="ru-RU" smtClean="0"/>
              <a:pPr/>
              <a:t>24.12.2021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919D9-1E6B-401F-A580-4D04259355F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9737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2FE8-44BE-4ACF-B444-15C2163E5CBD}" type="datetimeFigureOut">
              <a:rPr lang="ru-RU" smtClean="0"/>
              <a:pPr/>
              <a:t>24.12.2021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919D9-1E6B-401F-A580-4D04259355F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9418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2FE8-44BE-4ACF-B444-15C2163E5CBD}" type="datetimeFigureOut">
              <a:rPr lang="ru-RU" smtClean="0"/>
              <a:pPr/>
              <a:t>24.12.2021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919D9-1E6B-401F-A580-4D04259355F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0160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2FE8-44BE-4ACF-B444-15C2163E5CBD}" type="datetimeFigureOut">
              <a:rPr lang="ru-RU" smtClean="0"/>
              <a:pPr/>
              <a:t>24.12.2021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919D9-1E6B-401F-A580-4D04259355F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6312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2FE8-44BE-4ACF-B444-15C2163E5CBD}" type="datetimeFigureOut">
              <a:rPr lang="ru-RU" smtClean="0"/>
              <a:pPr/>
              <a:t>24.12.2021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919D9-1E6B-401F-A580-4D04259355F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5237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C72FE8-44BE-4ACF-B444-15C2163E5CBD}" type="datetimeFigureOut">
              <a:rPr lang="ru-RU" smtClean="0"/>
              <a:pPr/>
              <a:t>24.12.2021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919D9-1E6B-401F-A580-4D04259355F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547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0000">
              <a:schemeClr val="accent1">
                <a:tint val="44500"/>
                <a:satMod val="160000"/>
              </a:schemeClr>
            </a:gs>
            <a:gs pos="100000">
              <a:srgbClr val="FF6600">
                <a:alpha val="45000"/>
              </a:srgbClr>
            </a:gs>
            <a:gs pos="88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214290"/>
            <a:ext cx="799288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Мониторинг </a:t>
            </a:r>
            <a:r>
              <a:rPr lang="ru-RU" sz="3600" b="1" dirty="0" smtClean="0">
                <a:solidFill>
                  <a:srgbClr val="FF0000"/>
                </a:solidFill>
              </a:rPr>
              <a:t>по аттестации педагогических  кадров </a:t>
            </a:r>
          </a:p>
          <a:p>
            <a:pPr algn="ctr"/>
            <a:r>
              <a:rPr lang="ru-RU" sz="4400" b="1" dirty="0" smtClean="0">
                <a:solidFill>
                  <a:srgbClr val="3333FF"/>
                </a:solidFill>
              </a:rPr>
              <a:t>за  </a:t>
            </a:r>
            <a:r>
              <a:rPr lang="ru-RU" sz="6000" b="1" dirty="0" smtClean="0">
                <a:solidFill>
                  <a:srgbClr val="3333FF"/>
                </a:solidFill>
              </a:rPr>
              <a:t>календарный год </a:t>
            </a:r>
          </a:p>
          <a:p>
            <a:pPr algn="ctr"/>
            <a:r>
              <a:rPr lang="ru-RU" sz="2800" b="1" dirty="0" smtClean="0">
                <a:solidFill>
                  <a:srgbClr val="3333FF"/>
                </a:solidFill>
              </a:rPr>
              <a:t>в </a:t>
            </a:r>
            <a:r>
              <a:rPr lang="ru-RU" sz="2800" b="1" dirty="0">
                <a:solidFill>
                  <a:srgbClr val="3333FF"/>
                </a:solidFill>
              </a:rPr>
              <a:t>И</a:t>
            </a:r>
            <a:r>
              <a:rPr lang="ru-RU" sz="2800" b="1" dirty="0" smtClean="0">
                <a:solidFill>
                  <a:srgbClr val="3333FF"/>
                </a:solidFill>
              </a:rPr>
              <a:t>С «Электронное образование»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40" y="3140968"/>
            <a:ext cx="3711240" cy="335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3"/>
          <a:srcRect l="7121" t="35798" r="9907"/>
          <a:stretch/>
        </p:blipFill>
        <p:spPr bwMode="auto">
          <a:xfrm>
            <a:off x="3937236" y="2712988"/>
            <a:ext cx="5105400" cy="38757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53161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0000">
              <a:schemeClr val="accent1">
                <a:tint val="44500"/>
                <a:satMod val="160000"/>
              </a:schemeClr>
            </a:gs>
            <a:gs pos="100000">
              <a:srgbClr val="FF6600">
                <a:alpha val="45000"/>
              </a:srgbClr>
            </a:gs>
            <a:gs pos="88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292494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/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endParaRPr lang="ru-RU" sz="22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6772037"/>
              </p:ext>
            </p:extLst>
          </p:nvPr>
        </p:nvGraphicFramePr>
        <p:xfrm>
          <a:off x="91356" y="188640"/>
          <a:ext cx="9017148" cy="65265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1704"/>
                <a:gridCol w="1373160"/>
                <a:gridCol w="751476"/>
                <a:gridCol w="672813"/>
                <a:gridCol w="342543"/>
                <a:gridCol w="672813"/>
                <a:gridCol w="672813"/>
                <a:gridCol w="672813"/>
                <a:gridCol w="672813"/>
                <a:gridCol w="535063"/>
                <a:gridCol w="388189"/>
                <a:gridCol w="622098"/>
                <a:gridCol w="659425"/>
                <a:gridCol w="659425"/>
              </a:tblGrid>
              <a:tr h="925593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№№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Общая численность работников образования 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Всего имеют </a:t>
                      </a:r>
                      <a:r>
                        <a:rPr lang="ru-RU" sz="1400" b="1" dirty="0" err="1">
                          <a:solidFill>
                            <a:schemeClr val="tx1"/>
                          </a:solidFill>
                          <a:effectLst/>
                        </a:rPr>
                        <a:t>квалиф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. категории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В том числе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Не имеют кв. категорий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19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</a:rPr>
                        <a:t>количество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</a:rPr>
                        <a:t>%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из них имеют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из них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высшую категорию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первую категорию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вторую категорию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Всего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Прошли на СЗД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Не проходили на СЗД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941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количество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%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количество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%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количество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%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19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11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12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13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14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648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Численность </a:t>
                      </a:r>
                      <a:r>
                        <a:rPr lang="ru-RU" sz="1400" b="1" dirty="0" err="1">
                          <a:effectLst/>
                        </a:rPr>
                        <a:t>педработников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43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14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19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10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6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4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</a:tr>
              <a:tr h="7648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руководящие работники в том числе: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</a:rPr>
                        <a:t>4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296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руководящие работники, аттестованные по педагогическим должностям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4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2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1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1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098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педагогические работники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39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31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18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8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5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336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9FF99"/>
            </a:gs>
            <a:gs pos="50000">
              <a:schemeClr val="accent1">
                <a:tint val="44500"/>
                <a:satMod val="160000"/>
              </a:schemeClr>
            </a:gs>
            <a:gs pos="100000">
              <a:srgbClr val="FF6600">
                <a:alpha val="45000"/>
              </a:srgbClr>
            </a:gs>
            <a:gs pos="88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59632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0" y="6257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0" y="56102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25760" y="1529408"/>
            <a:ext cx="8892480" cy="5328592"/>
          </a:xfrm>
        </p:spPr>
        <p:txBody>
          <a:bodyPr>
            <a:noAutofit/>
          </a:bodyPr>
          <a:lstStyle/>
          <a:p>
            <a:pPr lvl="0">
              <a:lnSpc>
                <a:spcPct val="115000"/>
              </a:lnSpc>
              <a:spcBef>
                <a:spcPts val="0"/>
              </a:spcBef>
            </a:pP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>Форма №2</a:t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dirty="0" smtClean="0">
                <a:solidFill>
                  <a:srgbClr val="3333FF"/>
                </a:solidFill>
              </a:rPr>
              <a:t>Отчет о наличии квалификационных категорий у учителей на декабрь 2021г</a:t>
            </a: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endParaRPr lang="ru-RU" sz="3200" b="1" dirty="0">
              <a:solidFill>
                <a:srgbClr val="0000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16885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9FF99"/>
            </a:gs>
            <a:gs pos="50000">
              <a:schemeClr val="accent1">
                <a:tint val="44500"/>
                <a:satMod val="160000"/>
              </a:schemeClr>
            </a:gs>
            <a:gs pos="100000">
              <a:srgbClr val="FF6600">
                <a:alpha val="45000"/>
              </a:srgbClr>
            </a:gs>
            <a:gs pos="88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45712"/>
              </p:ext>
            </p:extLst>
          </p:nvPr>
        </p:nvGraphicFramePr>
        <p:xfrm>
          <a:off x="107504" y="0"/>
          <a:ext cx="8928992" cy="65973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0921"/>
                <a:gridCol w="1517271"/>
                <a:gridCol w="720080"/>
                <a:gridCol w="864096"/>
                <a:gridCol w="720080"/>
                <a:gridCol w="648072"/>
                <a:gridCol w="648072"/>
                <a:gridCol w="504056"/>
                <a:gridCol w="720080"/>
                <a:gridCol w="504056"/>
                <a:gridCol w="648072"/>
                <a:gridCol w="534837"/>
                <a:gridCol w="689299"/>
              </a:tblGrid>
              <a:tr h="1775371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66"/>
                          </a:solidFill>
                          <a:effectLst/>
                        </a:rPr>
                        <a:t>№№ </a:t>
                      </a:r>
                      <a:endParaRPr lang="ru-RU" sz="1200" b="1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effectLst/>
                        </a:rPr>
                        <a:t>В 4 и 6 </a:t>
                      </a:r>
                      <a:r>
                        <a:rPr lang="ru-RU" sz="1200" b="1" dirty="0" smtClean="0">
                          <a:solidFill>
                            <a:srgbClr val="000066"/>
                          </a:solidFill>
                          <a:effectLst/>
                        </a:rPr>
                        <a:t>столбцах записывается кол-во учителей аттестованных на СЗД, первую и высшую категории;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effectLst/>
                        </a:rPr>
                        <a:t> 3 столбец </a:t>
                      </a:r>
                      <a:r>
                        <a:rPr lang="ru-RU" sz="1200" b="1" dirty="0" smtClean="0">
                          <a:solidFill>
                            <a:srgbClr val="000066"/>
                          </a:solidFill>
                          <a:effectLst/>
                        </a:rPr>
                        <a:t>– общая численность учителей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effectLst/>
                        </a:rPr>
                        <a:t>8 столбец </a:t>
                      </a:r>
                      <a:r>
                        <a:rPr lang="ru-RU" sz="1200" b="1" dirty="0" smtClean="0">
                          <a:solidFill>
                            <a:srgbClr val="000066"/>
                          </a:solidFill>
                          <a:effectLst/>
                        </a:rPr>
                        <a:t>- это сумма 12 и 16;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effectLst/>
                        </a:rPr>
                        <a:t>10 столбец </a:t>
                      </a:r>
                      <a:r>
                        <a:rPr lang="ru-RU" sz="1200" b="1" dirty="0" smtClean="0">
                          <a:solidFill>
                            <a:srgbClr val="000066"/>
                          </a:solidFill>
                          <a:effectLst/>
                        </a:rPr>
                        <a:t>- это сумма 14 и 18 столбца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FF"/>
                          </a:solidFill>
                          <a:effectLst/>
                        </a:rPr>
                        <a:t>Разница 4 и 8 столбца дает кол-во педагогов аттестованных на СЗД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effectLst/>
                        </a:rPr>
                        <a:t>6 столбец </a:t>
                      </a:r>
                      <a:r>
                        <a:rPr lang="ru-RU" sz="1200" b="1" dirty="0" smtClean="0">
                          <a:solidFill>
                            <a:srgbClr val="000066"/>
                          </a:solidFill>
                          <a:effectLst/>
                        </a:rPr>
                        <a:t>должен совпасть </a:t>
                      </a:r>
                      <a:r>
                        <a:rPr lang="ru-RU" sz="1200" b="1" dirty="0" smtClean="0">
                          <a:solidFill>
                            <a:srgbClr val="FF0000"/>
                          </a:solidFill>
                          <a:effectLst/>
                        </a:rPr>
                        <a:t> с формой №1 (</a:t>
                      </a:r>
                      <a:r>
                        <a:rPr lang="ru-RU" sz="1200" b="1" dirty="0" smtClean="0">
                          <a:solidFill>
                            <a:srgbClr val="000066"/>
                          </a:solidFill>
                          <a:effectLst/>
                        </a:rPr>
                        <a:t> 3 строка 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 smtClean="0">
                        <a:solidFill>
                          <a:srgbClr val="000066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effectLst/>
                        </a:rPr>
                        <a:t>Наименование </a:t>
                      </a:r>
                      <a:r>
                        <a:rPr lang="ru-RU" sz="1200" b="1" dirty="0">
                          <a:solidFill>
                            <a:srgbClr val="000066"/>
                          </a:solidFill>
                          <a:effectLst/>
                        </a:rPr>
                        <a:t>предмета </a:t>
                      </a:r>
                      <a:endParaRPr lang="ru-RU" sz="1200" b="1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66"/>
                          </a:solidFill>
                          <a:effectLst/>
                        </a:rPr>
                        <a:t>Общая численность учителей</a:t>
                      </a:r>
                      <a:endParaRPr lang="ru-RU" sz="1200" b="1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66"/>
                          </a:solidFill>
                          <a:effectLst/>
                        </a:rPr>
                        <a:t>Общая численность учителей (кроме того, </a:t>
                      </a:r>
                      <a:r>
                        <a:rPr lang="ru-RU" sz="1200" dirty="0" err="1">
                          <a:solidFill>
                            <a:srgbClr val="000066"/>
                          </a:solidFill>
                          <a:effectLst/>
                        </a:rPr>
                        <a:t>руков</a:t>
                      </a:r>
                      <a:r>
                        <a:rPr lang="ru-RU" sz="1200" dirty="0">
                          <a:solidFill>
                            <a:srgbClr val="000066"/>
                          </a:solidFill>
                          <a:effectLst/>
                        </a:rPr>
                        <a:t>. работники, аттестованные как предметники</a:t>
                      </a:r>
                      <a:r>
                        <a:rPr lang="ru-RU" sz="1200" dirty="0" smtClean="0">
                          <a:solidFill>
                            <a:srgbClr val="000066"/>
                          </a:solidFill>
                          <a:effectLst/>
                        </a:rPr>
                        <a:t>) </a:t>
                      </a:r>
                      <a:r>
                        <a:rPr lang="ru-RU" sz="2000" u="sng" dirty="0" smtClean="0">
                          <a:solidFill>
                            <a:srgbClr val="FF0000"/>
                          </a:solidFill>
                          <a:effectLst/>
                        </a:rPr>
                        <a:t>Высшая, первая, СЗД</a:t>
                      </a:r>
                      <a:endParaRPr lang="ru-RU" sz="2000" u="sng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66"/>
                          </a:solidFill>
                          <a:effectLst/>
                        </a:rPr>
                        <a:t>Из </a:t>
                      </a:r>
                      <a:r>
                        <a:rPr lang="ru-RU" sz="1200" dirty="0" smtClean="0">
                          <a:solidFill>
                            <a:srgbClr val="000066"/>
                          </a:solidFill>
                          <a:effectLst/>
                        </a:rPr>
                        <a:t>них </a:t>
                      </a:r>
                      <a:r>
                        <a:rPr lang="ru-RU" sz="3200" u="sng" dirty="0" smtClean="0">
                          <a:solidFill>
                            <a:srgbClr val="FF0000"/>
                          </a:solidFill>
                          <a:effectLst/>
                        </a:rPr>
                        <a:t>высшая, первая</a:t>
                      </a:r>
                      <a:endParaRPr lang="ru-RU" sz="3200" u="sng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960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66"/>
                          </a:solidFill>
                          <a:effectLst/>
                        </a:rPr>
                        <a:t>Общая численность учителей аттестованные как предметники</a:t>
                      </a:r>
                      <a:endParaRPr lang="ru-RU" sz="1000" b="1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66"/>
                          </a:solidFill>
                          <a:effectLst/>
                        </a:rPr>
                        <a:t>Общая численность </a:t>
                      </a:r>
                      <a:r>
                        <a:rPr lang="ru-RU" sz="1000" b="1" dirty="0" err="1">
                          <a:solidFill>
                            <a:srgbClr val="000066"/>
                          </a:solidFill>
                          <a:effectLst/>
                        </a:rPr>
                        <a:t>руков</a:t>
                      </a:r>
                      <a:r>
                        <a:rPr lang="ru-RU" sz="1000" b="1" dirty="0">
                          <a:solidFill>
                            <a:srgbClr val="000066"/>
                          </a:solidFill>
                          <a:effectLst/>
                        </a:rPr>
                        <a:t>. работников, аттестованные как </a:t>
                      </a:r>
                      <a:r>
                        <a:rPr lang="ru-RU" sz="1000" b="1" dirty="0" err="1" smtClean="0">
                          <a:solidFill>
                            <a:srgbClr val="000066"/>
                          </a:solidFill>
                          <a:effectLst/>
                        </a:rPr>
                        <a:t>предметни</a:t>
                      </a:r>
                      <a:endParaRPr lang="ru-RU" sz="1000" b="1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66"/>
                          </a:solidFill>
                          <a:effectLst/>
                        </a:rPr>
                        <a:t>Численность учителей, имеющих категории</a:t>
                      </a:r>
                      <a:endParaRPr lang="ru-RU" sz="1000" b="1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66"/>
                          </a:solidFill>
                          <a:effectLst/>
                        </a:rPr>
                        <a:t>Численность </a:t>
                      </a:r>
                      <a:r>
                        <a:rPr lang="ru-RU" sz="1000" b="1" dirty="0" err="1">
                          <a:solidFill>
                            <a:srgbClr val="000066"/>
                          </a:solidFill>
                          <a:effectLst/>
                        </a:rPr>
                        <a:t>руковод</a:t>
                      </a:r>
                      <a:r>
                        <a:rPr lang="ru-RU" sz="1000" b="1" dirty="0">
                          <a:solidFill>
                            <a:srgbClr val="000066"/>
                          </a:solidFill>
                          <a:effectLst/>
                        </a:rPr>
                        <a:t>. работники, аттестованные как предметники</a:t>
                      </a:r>
                      <a:endParaRPr lang="ru-RU" sz="1000" b="1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66"/>
                          </a:solidFill>
                          <a:effectLst/>
                        </a:rPr>
                        <a:t>В том числе имеют</a:t>
                      </a:r>
                      <a:endParaRPr lang="ru-RU" sz="1000" b="1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086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66"/>
                          </a:solidFill>
                          <a:effectLst/>
                        </a:rPr>
                        <a:t>число</a:t>
                      </a:r>
                      <a:endParaRPr lang="ru-RU" sz="1200" b="1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66"/>
                          </a:solidFill>
                          <a:effectLst/>
                        </a:rPr>
                        <a:t>число</a:t>
                      </a:r>
                      <a:endParaRPr lang="ru-RU" sz="1200" b="1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66"/>
                          </a:solidFill>
                          <a:effectLst/>
                        </a:rPr>
                        <a:t>число</a:t>
                      </a:r>
                      <a:endParaRPr lang="ru-RU" sz="1200" b="1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66"/>
                          </a:solidFill>
                          <a:effectLst/>
                        </a:rPr>
                        <a:t>число</a:t>
                      </a:r>
                      <a:endParaRPr lang="ru-RU" sz="1200" b="1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66"/>
                          </a:solidFill>
                          <a:effectLst/>
                        </a:rPr>
                        <a:t>число</a:t>
                      </a:r>
                      <a:endParaRPr lang="ru-RU" sz="1200" b="1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66"/>
                          </a:solidFill>
                          <a:effectLst/>
                        </a:rPr>
                        <a:t>Высшую категорию</a:t>
                      </a:r>
                      <a:endParaRPr lang="ru-RU" sz="1200" b="1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effectLst/>
                        </a:rPr>
                        <a:t>Высшую кат. </a:t>
                      </a:r>
                      <a:r>
                        <a:rPr lang="ru-RU" sz="1200" b="1" dirty="0" err="1">
                          <a:solidFill>
                            <a:srgbClr val="000066"/>
                          </a:solidFill>
                          <a:effectLst/>
                        </a:rPr>
                        <a:t>руков</a:t>
                      </a:r>
                      <a:r>
                        <a:rPr lang="ru-RU" sz="1200" b="1" dirty="0">
                          <a:solidFill>
                            <a:srgbClr val="000066"/>
                          </a:solidFill>
                          <a:effectLst/>
                        </a:rPr>
                        <a:t>. </a:t>
                      </a:r>
                      <a:r>
                        <a:rPr lang="ru-RU" sz="1200" b="1" dirty="0" err="1" smtClean="0">
                          <a:solidFill>
                            <a:srgbClr val="000066"/>
                          </a:solidFill>
                          <a:effectLst/>
                        </a:rPr>
                        <a:t>работн</a:t>
                      </a:r>
                      <a:r>
                        <a:rPr lang="ru-RU" sz="1200" b="1" dirty="0" smtClean="0">
                          <a:solidFill>
                            <a:srgbClr val="000066"/>
                          </a:solidFill>
                          <a:effectLst/>
                        </a:rPr>
                        <a:t>, </a:t>
                      </a:r>
                      <a:r>
                        <a:rPr lang="ru-RU" sz="1200" b="1" dirty="0" err="1">
                          <a:solidFill>
                            <a:srgbClr val="000066"/>
                          </a:solidFill>
                          <a:effectLst/>
                        </a:rPr>
                        <a:t>аттест</a:t>
                      </a:r>
                      <a:r>
                        <a:rPr lang="ru-RU" sz="1200" b="1" dirty="0">
                          <a:solidFill>
                            <a:srgbClr val="000066"/>
                          </a:solidFill>
                          <a:effectLst/>
                        </a:rPr>
                        <a:t>. как предметники</a:t>
                      </a:r>
                      <a:endParaRPr lang="ru-RU" sz="1200" b="1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66"/>
                          </a:solidFill>
                          <a:effectLst/>
                        </a:rPr>
                        <a:t>1 категорию</a:t>
                      </a:r>
                      <a:endParaRPr lang="ru-RU" sz="1200" b="1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66"/>
                          </a:solidFill>
                          <a:effectLst/>
                        </a:rPr>
                        <a:t>1 </a:t>
                      </a:r>
                      <a:r>
                        <a:rPr lang="ru-RU" sz="1200" b="1" dirty="0" smtClean="0">
                          <a:solidFill>
                            <a:srgbClr val="000066"/>
                          </a:solidFill>
                          <a:effectLst/>
                        </a:rPr>
                        <a:t>кат. </a:t>
                      </a:r>
                      <a:r>
                        <a:rPr lang="ru-RU" sz="1200" b="1" dirty="0" err="1">
                          <a:solidFill>
                            <a:srgbClr val="000066"/>
                          </a:solidFill>
                          <a:effectLst/>
                        </a:rPr>
                        <a:t>руков</a:t>
                      </a:r>
                      <a:r>
                        <a:rPr lang="ru-RU" sz="1200" b="1" dirty="0">
                          <a:solidFill>
                            <a:srgbClr val="000066"/>
                          </a:solidFill>
                          <a:effectLst/>
                        </a:rPr>
                        <a:t>. </a:t>
                      </a:r>
                      <a:r>
                        <a:rPr lang="ru-RU" sz="1200" b="1" dirty="0" smtClean="0">
                          <a:solidFill>
                            <a:srgbClr val="000066"/>
                          </a:solidFill>
                          <a:effectLst/>
                        </a:rPr>
                        <a:t>работник, </a:t>
                      </a:r>
                      <a:r>
                        <a:rPr lang="ru-RU" sz="1200" b="1" dirty="0" err="1">
                          <a:solidFill>
                            <a:srgbClr val="000066"/>
                          </a:solidFill>
                          <a:effectLst/>
                        </a:rPr>
                        <a:t>аттестованые</a:t>
                      </a:r>
                      <a:r>
                        <a:rPr lang="ru-RU" sz="1200" b="1" dirty="0">
                          <a:solidFill>
                            <a:srgbClr val="000066"/>
                          </a:solidFill>
                          <a:effectLst/>
                        </a:rPr>
                        <a:t> как предметники</a:t>
                      </a:r>
                      <a:endParaRPr lang="ru-RU" sz="1200" b="1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66"/>
                          </a:solidFill>
                          <a:effectLst/>
                        </a:rPr>
                        <a:t>II категорию.</a:t>
                      </a:r>
                      <a:endParaRPr lang="ru-RU" sz="1200" b="1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</a:rPr>
                        <a:t>II </a:t>
                      </a:r>
                      <a:r>
                        <a:rPr lang="ru-RU" sz="1200" b="1" dirty="0" err="1" smtClean="0">
                          <a:solidFill>
                            <a:srgbClr val="FF0000"/>
                          </a:solidFill>
                          <a:effectLst/>
                        </a:rPr>
                        <a:t>категории.руков.работ</a:t>
                      </a:r>
                      <a:r>
                        <a:rPr lang="ru-RU" sz="1200" b="1" dirty="0" smtClean="0">
                          <a:solidFill>
                            <a:srgbClr val="FF0000"/>
                          </a:solidFill>
                          <a:effectLst/>
                        </a:rPr>
                        <a:t>, </a:t>
                      </a:r>
                      <a:r>
                        <a:rPr lang="ru-RU" sz="1200" b="1" dirty="0" err="1">
                          <a:solidFill>
                            <a:srgbClr val="FF0000"/>
                          </a:solidFill>
                          <a:effectLst/>
                        </a:rPr>
                        <a:t>аттест</a:t>
                      </a: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</a:rPr>
                        <a:t>. как </a:t>
                      </a:r>
                      <a:r>
                        <a:rPr lang="ru-RU" sz="1200" b="1" dirty="0" err="1" smtClean="0">
                          <a:solidFill>
                            <a:srgbClr val="FF0000"/>
                          </a:solidFill>
                          <a:effectLst/>
                        </a:rPr>
                        <a:t>предметн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26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66"/>
                          </a:solidFill>
                          <a:effectLst/>
                        </a:rPr>
                        <a:t>число</a:t>
                      </a:r>
                      <a:endParaRPr lang="ru-RU" sz="1200" b="1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66"/>
                          </a:solidFill>
                          <a:effectLst/>
                        </a:rPr>
                        <a:t>число</a:t>
                      </a:r>
                      <a:endParaRPr lang="ru-RU" sz="1200" b="1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66"/>
                          </a:solidFill>
                          <a:effectLst/>
                        </a:rPr>
                        <a:t>число</a:t>
                      </a:r>
                      <a:endParaRPr lang="ru-RU" sz="1200" b="1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66"/>
                          </a:solidFill>
                          <a:effectLst/>
                        </a:rPr>
                        <a:t>число</a:t>
                      </a:r>
                      <a:endParaRPr lang="ru-RU" sz="1200" b="1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66"/>
                          </a:solidFill>
                          <a:effectLst/>
                        </a:rPr>
                        <a:t>число</a:t>
                      </a:r>
                      <a:endParaRPr lang="ru-RU" sz="1200" b="1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</a:rPr>
                        <a:t>число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3255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8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12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16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18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20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</a:rPr>
                        <a:t>22</a:t>
                      </a:r>
                      <a:endParaRPr lang="ru-RU" sz="105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5234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 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3333FF"/>
                          </a:solidFill>
                          <a:effectLst/>
                        </a:rPr>
                        <a:t>Начальные классы </a:t>
                      </a:r>
                      <a:endParaRPr lang="ru-RU" sz="1600" b="1" dirty="0">
                        <a:solidFill>
                          <a:srgbClr val="3333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7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</a:rPr>
                        <a:t>3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979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2 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3333FF"/>
                          </a:solidFill>
                          <a:effectLst/>
                        </a:rPr>
                        <a:t>Русский язык </a:t>
                      </a:r>
                      <a:endParaRPr lang="ru-RU" sz="1600" b="1" dirty="0">
                        <a:solidFill>
                          <a:srgbClr val="3333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4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3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1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1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5190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9FF99"/>
            </a:gs>
            <a:gs pos="50000">
              <a:schemeClr val="accent1">
                <a:tint val="44500"/>
                <a:satMod val="160000"/>
              </a:schemeClr>
            </a:gs>
            <a:gs pos="100000">
              <a:srgbClr val="FF6600">
                <a:alpha val="45000"/>
              </a:srgbClr>
            </a:gs>
            <a:gs pos="88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187220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Рекомендации по заполнению формы №2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39552" y="1412776"/>
            <a:ext cx="8136904" cy="4226024"/>
          </a:xfrm>
        </p:spPr>
        <p:txBody>
          <a:bodyPr>
            <a:normAutofit fontScale="25000" lnSpcReduction="20000"/>
          </a:bodyPr>
          <a:lstStyle/>
          <a:p>
            <a:pPr marL="457200" indent="-457200" algn="l">
              <a:buFont typeface="Arial" pitchFamily="34" charset="0"/>
              <a:buChar char="•"/>
            </a:pPr>
            <a:r>
              <a:rPr lang="ru-RU" sz="11200" b="1" dirty="0">
                <a:solidFill>
                  <a:srgbClr val="3333FF"/>
                </a:solidFill>
              </a:rPr>
              <a:t>Обязательно сосчитать сумму цифр  </a:t>
            </a:r>
            <a:r>
              <a:rPr lang="ru-RU" sz="11200" b="1" dirty="0" smtClean="0">
                <a:solidFill>
                  <a:srgbClr val="3333FF"/>
                </a:solidFill>
              </a:rPr>
              <a:t>3 столбца;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ru-RU" sz="11200" b="1" dirty="0" smtClean="0">
                <a:solidFill>
                  <a:srgbClr val="3333FF"/>
                </a:solidFill>
              </a:rPr>
              <a:t>В 4 и 6 столбцах записывается кол-во учителей аттестованных на СЗД, первую и высшую категории;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ru-RU" sz="11200" b="1" dirty="0" smtClean="0">
                <a:solidFill>
                  <a:srgbClr val="3333FF"/>
                </a:solidFill>
              </a:rPr>
              <a:t> </a:t>
            </a:r>
            <a:r>
              <a:rPr lang="ru-RU" sz="11200" b="1" dirty="0" smtClean="0">
                <a:solidFill>
                  <a:srgbClr val="FF0000"/>
                </a:solidFill>
              </a:rPr>
              <a:t>3 столбец </a:t>
            </a:r>
            <a:r>
              <a:rPr lang="ru-RU" sz="11200" b="1" dirty="0" smtClean="0">
                <a:solidFill>
                  <a:srgbClr val="3333FF"/>
                </a:solidFill>
              </a:rPr>
              <a:t>– общая численность учителей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ru-RU" sz="11200" b="1" dirty="0" smtClean="0">
                <a:solidFill>
                  <a:srgbClr val="FF0000"/>
                </a:solidFill>
              </a:rPr>
              <a:t>8 столбец - </a:t>
            </a:r>
            <a:r>
              <a:rPr lang="ru-RU" sz="11200" b="1" dirty="0" smtClean="0">
                <a:solidFill>
                  <a:srgbClr val="3333FF"/>
                </a:solidFill>
              </a:rPr>
              <a:t>это сумма 12 и 16 столбца;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ru-RU" sz="11200" b="1" dirty="0" smtClean="0">
                <a:solidFill>
                  <a:srgbClr val="FF0000"/>
                </a:solidFill>
              </a:rPr>
              <a:t>10 столбец - </a:t>
            </a:r>
            <a:r>
              <a:rPr lang="ru-RU" sz="11200" b="1" dirty="0">
                <a:solidFill>
                  <a:srgbClr val="3333FF"/>
                </a:solidFill>
              </a:rPr>
              <a:t>это сумма </a:t>
            </a:r>
            <a:r>
              <a:rPr lang="ru-RU" sz="11200" b="1" dirty="0" smtClean="0">
                <a:solidFill>
                  <a:srgbClr val="3333FF"/>
                </a:solidFill>
              </a:rPr>
              <a:t>14 </a:t>
            </a:r>
            <a:r>
              <a:rPr lang="ru-RU" sz="11200" b="1" dirty="0">
                <a:solidFill>
                  <a:srgbClr val="3333FF"/>
                </a:solidFill>
              </a:rPr>
              <a:t>и </a:t>
            </a:r>
            <a:r>
              <a:rPr lang="ru-RU" sz="11200" b="1" dirty="0" smtClean="0">
                <a:solidFill>
                  <a:srgbClr val="3333FF"/>
                </a:solidFill>
              </a:rPr>
              <a:t>18 столбца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ru-RU" sz="11200" b="1" dirty="0" smtClean="0">
                <a:solidFill>
                  <a:srgbClr val="CC00CC"/>
                </a:solidFill>
              </a:rPr>
              <a:t>Разница 4 и 8 столбца дает кол-во педагогов аттестованных на СЗД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ru-RU" sz="11200" b="1" dirty="0" smtClean="0">
                <a:solidFill>
                  <a:srgbClr val="FF0000"/>
                </a:solidFill>
              </a:rPr>
              <a:t>6 столбец должен совпасть  с формой №1 ( 3 строка )</a:t>
            </a:r>
            <a:r>
              <a:rPr lang="ru-RU" sz="11200" b="1" dirty="0">
                <a:solidFill>
                  <a:srgbClr val="FF0000"/>
                </a:solidFill>
              </a:rPr>
              <a:t/>
            </a:r>
            <a:br>
              <a:rPr lang="ru-RU" sz="11200" b="1" dirty="0">
                <a:solidFill>
                  <a:srgbClr val="FF0000"/>
                </a:solidFill>
              </a:rPr>
            </a:br>
            <a:endParaRPr lang="ru-RU" sz="11200" b="1" dirty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019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9FF99"/>
            </a:gs>
            <a:gs pos="50000">
              <a:schemeClr val="accent1">
                <a:tint val="44500"/>
                <a:satMod val="160000"/>
              </a:schemeClr>
            </a:gs>
            <a:gs pos="100000">
              <a:srgbClr val="FF6600">
                <a:alpha val="45000"/>
              </a:srgbClr>
            </a:gs>
            <a:gs pos="88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0" y="6257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0" y="56102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18429" y="471767"/>
            <a:ext cx="9036496" cy="1584176"/>
          </a:xfrm>
        </p:spPr>
        <p:txBody>
          <a:bodyPr>
            <a:noAutofit/>
          </a:bodyPr>
          <a:lstStyle/>
          <a:p>
            <a:pPr marL="457200" indent="-457200"/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2400" b="1" i="1" u="sng" dirty="0" smtClean="0">
                <a:solidFill>
                  <a:srgbClr val="FF0000"/>
                </a:solidFill>
                <a:latin typeface="+mn-lt"/>
              </a:rPr>
              <a:t>Форма №3</a:t>
            </a:r>
            <a:r>
              <a:rPr lang="ru-RU" sz="2400" b="1" dirty="0">
                <a:solidFill>
                  <a:srgbClr val="0000FF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0000FF"/>
                </a:solidFill>
                <a:latin typeface="+mn-lt"/>
              </a:rPr>
            </a:br>
            <a:r>
              <a:rPr lang="ru-RU" sz="2400" b="1" dirty="0">
                <a:solidFill>
                  <a:srgbClr val="3333FF"/>
                </a:solidFill>
              </a:rPr>
              <a:t>Отчет о достижениях </a:t>
            </a:r>
            <a:r>
              <a:rPr lang="ru-RU" sz="2400" b="1" dirty="0">
                <a:solidFill>
                  <a:srgbClr val="FF0000"/>
                </a:solidFill>
              </a:rPr>
              <a:t>аттестующихся</a:t>
            </a:r>
            <a:r>
              <a:rPr lang="ru-RU" sz="2400" b="1" dirty="0">
                <a:solidFill>
                  <a:srgbClr val="3333FF"/>
                </a:solidFill>
              </a:rPr>
              <a:t> педагогов и результатах профессионального тестирования на </a:t>
            </a:r>
            <a:r>
              <a:rPr lang="ru-RU" sz="2400" b="1" dirty="0" smtClean="0">
                <a:solidFill>
                  <a:srgbClr val="3333FF"/>
                </a:solidFill>
              </a:rPr>
              <a:t>декабрь 2021</a:t>
            </a:r>
            <a:br>
              <a:rPr lang="ru-RU" sz="2400" b="1" dirty="0" smtClean="0">
                <a:solidFill>
                  <a:srgbClr val="3333FF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Указываем результаты педагогов (это основание для категорий), которые аттестовались в </a:t>
            </a:r>
            <a:r>
              <a:rPr lang="ru-RU" sz="2000" b="1" u="sng" dirty="0" smtClean="0">
                <a:solidFill>
                  <a:srgbClr val="C00000"/>
                </a:solidFill>
              </a:rPr>
              <a:t>марте </a:t>
            </a:r>
            <a:r>
              <a:rPr lang="ru-RU" sz="2000" b="1" dirty="0" smtClean="0">
                <a:solidFill>
                  <a:srgbClr val="C00000"/>
                </a:solidFill>
              </a:rPr>
              <a:t>2021 </a:t>
            </a:r>
            <a:r>
              <a:rPr lang="ru-RU" sz="2000" b="1" dirty="0">
                <a:solidFill>
                  <a:srgbClr val="C00000"/>
                </a:solidFill>
              </a:rPr>
              <a:t>и </a:t>
            </a:r>
            <a:r>
              <a:rPr lang="ru-RU" sz="2000" b="1" u="sng" dirty="0" smtClean="0">
                <a:solidFill>
                  <a:srgbClr val="C00000"/>
                </a:solidFill>
              </a:rPr>
              <a:t>декабре</a:t>
            </a:r>
            <a:r>
              <a:rPr lang="ru-RU" sz="2000" b="1" dirty="0" smtClean="0">
                <a:solidFill>
                  <a:srgbClr val="C00000"/>
                </a:solidFill>
              </a:rPr>
              <a:t> 2021 года ( </a:t>
            </a:r>
            <a:r>
              <a:rPr lang="ru-RU" sz="2000" b="1" dirty="0">
                <a:solidFill>
                  <a:srgbClr val="C00000"/>
                </a:solidFill>
              </a:rPr>
              <a:t>СЗД, 1 и высшая)</a:t>
            </a:r>
            <a:r>
              <a:rPr lang="ru-RU" sz="2000" dirty="0">
                <a:solidFill>
                  <a:srgbClr val="C00000"/>
                </a:solidFill>
              </a:rPr>
              <a:t/>
            </a:r>
            <a:br>
              <a:rPr lang="ru-RU" sz="2000" dirty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3333FF"/>
                </a:solidFill>
              </a:rPr>
              <a:t/>
            </a:r>
            <a:br>
              <a:rPr lang="ru-RU" sz="2400" b="1" dirty="0" smtClean="0">
                <a:solidFill>
                  <a:srgbClr val="3333FF"/>
                </a:solidFill>
              </a:rPr>
            </a:br>
            <a:r>
              <a:rPr lang="ru-RU" sz="3200" dirty="0">
                <a:solidFill>
                  <a:srgbClr val="3333FF"/>
                </a:solidFill>
              </a:rPr>
              <a:t/>
            </a:r>
            <a:br>
              <a:rPr lang="ru-RU" sz="3200" dirty="0">
                <a:solidFill>
                  <a:srgbClr val="3333FF"/>
                </a:solidFill>
              </a:rPr>
            </a:br>
            <a:r>
              <a:rPr lang="ru-RU" sz="3200" b="1" i="1" dirty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endParaRPr lang="ru-RU" sz="3200" b="1" dirty="0">
              <a:solidFill>
                <a:srgbClr val="0000FF"/>
              </a:solidFill>
              <a:latin typeface="+mn-lt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2772371"/>
              </p:ext>
            </p:extLst>
          </p:nvPr>
        </p:nvGraphicFramePr>
        <p:xfrm>
          <a:off x="179512" y="2059985"/>
          <a:ext cx="8856984" cy="47463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5991"/>
                <a:gridCol w="2612464"/>
                <a:gridCol w="783804"/>
                <a:gridCol w="1175706"/>
                <a:gridCol w="1332466"/>
                <a:gridCol w="705423"/>
                <a:gridCol w="929553"/>
                <a:gridCol w="951577"/>
              </a:tblGrid>
              <a:tr h="117511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1400" dirty="0">
                          <a:effectLst/>
                        </a:rPr>
                        <a:t>№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1400" dirty="0">
                          <a:effectLst/>
                        </a:rPr>
                        <a:t>Всего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800">
                          <a:effectLst/>
                        </a:rPr>
                        <a:t>В том числе 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1400" dirty="0">
                          <a:effectLst/>
                        </a:rPr>
                        <a:t>Отозвали заявления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1400">
                          <a:effectLst/>
                        </a:rPr>
                        <a:t>Отклонены 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4112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1400" dirty="0">
                          <a:effectLst/>
                        </a:rPr>
                        <a:t>Высшая категория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1400" dirty="0">
                          <a:effectLst/>
                        </a:rPr>
                        <a:t>1 категория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1400" dirty="0">
                          <a:effectLst/>
                        </a:rPr>
                        <a:t>СЗД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30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1600" dirty="0">
                          <a:effectLst/>
                        </a:rPr>
                        <a:t>1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1600" b="1" dirty="0">
                          <a:effectLst/>
                        </a:rPr>
                        <a:t>Всего работников, заявившихся на аттестацию 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</a:rPr>
                        <a:t>в 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2021 календарном году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</a:rPr>
                        <a:t>8 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</a:rPr>
                        <a:t>2 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</a:rPr>
                        <a:t>5 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</a:rPr>
                        <a:t>1 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000" b="1" dirty="0">
                          <a:effectLst/>
                        </a:rPr>
                        <a:t>0 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000" b="1">
                          <a:effectLst/>
                        </a:rPr>
                        <a:t>0 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13178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1600">
                          <a:effectLst/>
                        </a:rPr>
                        <a:t>1.2 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1600" b="1" dirty="0">
                          <a:effectLst/>
                        </a:rPr>
                        <a:t>Награждены государственными наградами и почетными званиями («Заслуженный учитель» и др.) 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000" b="1" dirty="0">
                          <a:effectLst/>
                        </a:rPr>
                        <a:t>0 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000" b="1" dirty="0">
                          <a:effectLst/>
                        </a:rPr>
                        <a:t>0 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000" b="1" dirty="0">
                          <a:effectLst/>
                        </a:rPr>
                        <a:t>0 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000" b="1" dirty="0">
                          <a:effectLst/>
                        </a:rPr>
                        <a:t>0 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000" b="1" dirty="0">
                          <a:effectLst/>
                        </a:rPr>
                        <a:t>0 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000" b="1" dirty="0">
                          <a:effectLst/>
                        </a:rPr>
                        <a:t>0 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13178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1600">
                          <a:effectLst/>
                        </a:rPr>
                        <a:t>1.3 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1600" b="1" dirty="0">
                          <a:effectLst/>
                        </a:rPr>
                        <a:t>Награждены ведомственными нагрудными знаками («За заслуги в образовании» и др.) 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000" b="1">
                          <a:effectLst/>
                        </a:rPr>
                        <a:t>1 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000" b="1">
                          <a:effectLst/>
                        </a:rPr>
                        <a:t>0 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000" b="1">
                          <a:effectLst/>
                        </a:rPr>
                        <a:t>1 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000" b="1" dirty="0">
                          <a:effectLst/>
                        </a:rPr>
                        <a:t>0 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000" b="1" dirty="0">
                          <a:effectLst/>
                        </a:rPr>
                        <a:t>0 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000" b="1" dirty="0">
                          <a:effectLst/>
                        </a:rPr>
                        <a:t>0 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4700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1600">
                          <a:effectLst/>
                        </a:rPr>
                        <a:t>1.4 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1600" b="1" dirty="0">
                          <a:effectLst/>
                        </a:rPr>
                        <a:t>Всего работают со степенями 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000" b="1">
                          <a:effectLst/>
                        </a:rPr>
                        <a:t>1 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000" b="1">
                          <a:effectLst/>
                        </a:rPr>
                        <a:t>0 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000" b="1">
                          <a:effectLst/>
                        </a:rPr>
                        <a:t>1 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000" b="1">
                          <a:effectLst/>
                        </a:rPr>
                        <a:t>0 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000" b="1" dirty="0">
                          <a:effectLst/>
                        </a:rPr>
                        <a:t>0 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000" b="1" dirty="0">
                          <a:effectLst/>
                        </a:rPr>
                        <a:t>0 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5851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79062"/>
            <a:ext cx="8229600" cy="1261705"/>
          </a:xfrm>
        </p:spPr>
        <p:txBody>
          <a:bodyPr>
            <a:normAutofit fontScale="85000" lnSpcReduction="20000"/>
          </a:bodyPr>
          <a:lstStyle/>
          <a:p>
            <a:r>
              <a:rPr lang="ru-RU" sz="1800" b="1" dirty="0" smtClean="0">
                <a:solidFill>
                  <a:srgbClr val="3333FF"/>
                </a:solidFill>
              </a:rPr>
              <a:t>Форма 2</a:t>
            </a:r>
          </a:p>
          <a:p>
            <a:r>
              <a:rPr lang="ru-RU" sz="1900" b="1" dirty="0" smtClean="0">
                <a:solidFill>
                  <a:srgbClr val="C00000"/>
                </a:solidFill>
              </a:rPr>
              <a:t>П 1.8  </a:t>
            </a:r>
            <a:r>
              <a:rPr lang="ru-RU" sz="1900" dirty="0" smtClean="0">
                <a:solidFill>
                  <a:srgbClr val="C00000"/>
                </a:solidFill>
              </a:rPr>
              <a:t>- указываем кол-во педагогов, а не детей.</a:t>
            </a:r>
          </a:p>
          <a:p>
            <a:r>
              <a:rPr lang="ru-RU" sz="1900" b="1" dirty="0" smtClean="0">
                <a:solidFill>
                  <a:srgbClr val="C00000"/>
                </a:solidFill>
              </a:rPr>
              <a:t>П 1.8 </a:t>
            </a:r>
            <a:r>
              <a:rPr lang="ru-RU" sz="1900" dirty="0" smtClean="0">
                <a:solidFill>
                  <a:srgbClr val="C00000"/>
                </a:solidFill>
              </a:rPr>
              <a:t>– это сумма 1.8.1+1.8.2+1.8.3</a:t>
            </a:r>
          </a:p>
          <a:p>
            <a:r>
              <a:rPr lang="ru-RU" sz="1900" b="1" dirty="0" smtClean="0">
                <a:solidFill>
                  <a:srgbClr val="C00000"/>
                </a:solidFill>
              </a:rPr>
              <a:t>П 1.11.1 </a:t>
            </a:r>
            <a:r>
              <a:rPr lang="ru-RU" sz="1900" dirty="0" smtClean="0">
                <a:solidFill>
                  <a:srgbClr val="C00000"/>
                </a:solidFill>
              </a:rPr>
              <a:t>«не справились с аттестационным тестированием» – нет,  </a:t>
            </a:r>
            <a:r>
              <a:rPr lang="ru-RU" sz="1900" dirty="0" err="1" smtClean="0">
                <a:solidFill>
                  <a:srgbClr val="C00000"/>
                </a:solidFill>
              </a:rPr>
              <a:t>т.е</a:t>
            </a:r>
            <a:r>
              <a:rPr lang="ru-RU" sz="1900" dirty="0" smtClean="0">
                <a:solidFill>
                  <a:srgbClr val="C00000"/>
                </a:solidFill>
              </a:rPr>
              <a:t> </a:t>
            </a:r>
            <a:r>
              <a:rPr lang="ru-RU" sz="1900" b="1" dirty="0" smtClean="0">
                <a:solidFill>
                  <a:srgbClr val="C00000"/>
                </a:solidFill>
              </a:rPr>
              <a:t>пишем 0</a:t>
            </a:r>
          </a:p>
          <a:p>
            <a:r>
              <a:rPr lang="ru-RU" sz="1900" b="1" dirty="0" smtClean="0">
                <a:solidFill>
                  <a:srgbClr val="C00000"/>
                </a:solidFill>
              </a:rPr>
              <a:t>В п 1.11 </a:t>
            </a:r>
            <a:r>
              <a:rPr lang="ru-RU" sz="1900" dirty="0" smtClean="0">
                <a:solidFill>
                  <a:srgbClr val="C00000"/>
                </a:solidFill>
              </a:rPr>
              <a:t>– не вносим аттестованных на СЗД</a:t>
            </a:r>
            <a:endParaRPr lang="ru-RU" sz="1900" dirty="0">
              <a:solidFill>
                <a:srgbClr val="C0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79" t="23337" r="19424" b="15478"/>
          <a:stretch/>
        </p:blipFill>
        <p:spPr bwMode="auto">
          <a:xfrm>
            <a:off x="107504" y="1268760"/>
            <a:ext cx="8928992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79755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9FF99"/>
            </a:gs>
            <a:gs pos="50000">
              <a:schemeClr val="accent1">
                <a:tint val="44500"/>
                <a:satMod val="160000"/>
              </a:schemeClr>
            </a:gs>
            <a:gs pos="100000">
              <a:srgbClr val="FF6600">
                <a:alpha val="45000"/>
              </a:srgbClr>
            </a:gs>
            <a:gs pos="88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59632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251520" y="116632"/>
            <a:ext cx="8640960" cy="108012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6600"/>
                </a:solidFill>
              </a:rPr>
              <a:t>Рекомендации по заполнению формы №3</a:t>
            </a:r>
            <a:br>
              <a:rPr lang="ru-RU" sz="3200" b="1" dirty="0" smtClean="0">
                <a:solidFill>
                  <a:srgbClr val="FF6600"/>
                </a:solidFill>
              </a:rPr>
            </a:br>
            <a:r>
              <a:rPr lang="ru-RU" sz="3200" dirty="0" smtClean="0">
                <a:solidFill>
                  <a:srgbClr val="3333FF"/>
                </a:solidFill>
              </a:rPr>
              <a:t/>
            </a:r>
            <a:br>
              <a:rPr lang="ru-RU" sz="3200" dirty="0" smtClean="0">
                <a:solidFill>
                  <a:srgbClr val="3333FF"/>
                </a:solidFill>
              </a:rPr>
            </a:br>
            <a:endParaRPr lang="ru-RU" sz="3200" dirty="0">
              <a:solidFill>
                <a:srgbClr val="3333FF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79512" y="476672"/>
            <a:ext cx="8712968" cy="3816424"/>
          </a:xfrm>
        </p:spPr>
        <p:txBody>
          <a:bodyPr>
            <a:normAutofit fontScale="62500" lnSpcReduction="20000"/>
          </a:bodyPr>
          <a:lstStyle/>
          <a:p>
            <a:pPr marL="457200" indent="-457200" algn="l">
              <a:buFont typeface="Arial" pitchFamily="34" charset="0"/>
              <a:buChar char="•"/>
            </a:pPr>
            <a:r>
              <a:rPr lang="ru-RU" sz="5900" b="1" dirty="0">
                <a:solidFill>
                  <a:srgbClr val="3333FF"/>
                </a:solidFill>
              </a:rPr>
              <a:t>Указываем цифры </a:t>
            </a:r>
            <a:r>
              <a:rPr lang="ru-RU" sz="5900" b="1" dirty="0" smtClean="0">
                <a:solidFill>
                  <a:srgbClr val="3333FF"/>
                </a:solidFill>
              </a:rPr>
              <a:t>–аттестованных педагогов  </a:t>
            </a:r>
            <a:r>
              <a:rPr lang="ru-RU" sz="5900" b="1" u="sng" dirty="0" smtClean="0">
                <a:solidFill>
                  <a:srgbClr val="FF0000"/>
                </a:solidFill>
              </a:rPr>
              <a:t>март </a:t>
            </a:r>
            <a:r>
              <a:rPr lang="ru-RU" sz="5900" b="1" dirty="0" smtClean="0">
                <a:solidFill>
                  <a:srgbClr val="3333FF"/>
                </a:solidFill>
              </a:rPr>
              <a:t>2021 и </a:t>
            </a:r>
            <a:r>
              <a:rPr lang="ru-RU" sz="5900" b="1" u="sng" dirty="0" smtClean="0">
                <a:solidFill>
                  <a:srgbClr val="FF0000"/>
                </a:solidFill>
              </a:rPr>
              <a:t>декабрь</a:t>
            </a:r>
            <a:r>
              <a:rPr lang="ru-RU" sz="5900" b="1" dirty="0" smtClean="0">
                <a:solidFill>
                  <a:srgbClr val="3333FF"/>
                </a:solidFill>
              </a:rPr>
              <a:t> 2021 </a:t>
            </a:r>
            <a:r>
              <a:rPr lang="ru-RU" sz="5900" b="1" dirty="0">
                <a:solidFill>
                  <a:srgbClr val="3333FF"/>
                </a:solidFill>
              </a:rPr>
              <a:t>года </a:t>
            </a:r>
            <a:endParaRPr lang="ru-RU" sz="5900" b="1" dirty="0" smtClean="0">
              <a:solidFill>
                <a:srgbClr val="3333FF"/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ru-RU" sz="5900" b="1" dirty="0" smtClean="0">
                <a:solidFill>
                  <a:srgbClr val="3333FF"/>
                </a:solidFill>
              </a:rPr>
              <a:t>( </a:t>
            </a:r>
            <a:r>
              <a:rPr lang="ru-RU" sz="5900" b="1" dirty="0">
                <a:solidFill>
                  <a:srgbClr val="3333FF"/>
                </a:solidFill>
              </a:rPr>
              <a:t>СЗД, 1 и высшая)</a:t>
            </a:r>
            <a:endParaRPr lang="ru-RU" sz="5900" dirty="0">
              <a:solidFill>
                <a:srgbClr val="3333FF"/>
              </a:solidFill>
            </a:endParaRPr>
          </a:p>
          <a:p>
            <a:pPr algn="l"/>
            <a:r>
              <a:rPr lang="ru-RU" sz="8600" b="1" dirty="0">
                <a:solidFill>
                  <a:srgbClr val="3333FF"/>
                </a:solidFill>
              </a:rPr>
              <a:t/>
            </a:r>
            <a:br>
              <a:rPr lang="ru-RU" sz="8600" b="1" dirty="0">
                <a:solidFill>
                  <a:srgbClr val="3333FF"/>
                </a:solidFill>
              </a:rPr>
            </a:br>
            <a:endParaRPr lang="ru-RU" sz="8600" b="1" dirty="0">
              <a:solidFill>
                <a:srgbClr val="3333FF"/>
              </a:solidFill>
            </a:endParaRPr>
          </a:p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3793408"/>
              </p:ext>
            </p:extLst>
          </p:nvPr>
        </p:nvGraphicFramePr>
        <p:xfrm>
          <a:off x="413284" y="2818566"/>
          <a:ext cx="8496943" cy="399592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258524"/>
                <a:gridCol w="1548264"/>
                <a:gridCol w="1152128"/>
                <a:gridCol w="1080120"/>
                <a:gridCol w="1457907"/>
              </a:tblGrid>
              <a:tr h="17526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Наименование ОУ, ДОУ, УДОД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Всего педагогических работников, </a:t>
                      </a:r>
                      <a:r>
                        <a:rPr lang="ru-RU" sz="1200" b="1" u="sng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аттестованных 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 </a:t>
                      </a:r>
                      <a:r>
                        <a:rPr lang="ru-RU" sz="1200" b="1" u="sng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январе 2021г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Из них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На высшую категорию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На первую категорию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СЗД посмотрите все ОУ свой мониторинг в апреле</a:t>
                      </a:r>
                      <a:r>
                        <a:rPr lang="ru-RU" sz="1400" b="1" baseline="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2021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МБДОУ «Красносельский детский сад  «Тургай» комбинированного вида Высокогорского района РТ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ЦВР «Тулпар»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МБОУ « </a:t>
                      </a:r>
                      <a:r>
                        <a:rPr lang="ru-RU" sz="12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Алатская</a:t>
                      </a: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ООШ»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МБОУ «Суксинская ООШ»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45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МБОУ «ВСОШ №1»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МБОУ «Шапшинская СОШ»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79512" y="2456602"/>
            <a:ext cx="896448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Цифровые данные о педагогических работниках, аттестовавших в январе 2021г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57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9FF99"/>
            </a:gs>
            <a:gs pos="50000">
              <a:schemeClr val="accent1">
                <a:tint val="44500"/>
                <a:satMod val="160000"/>
              </a:schemeClr>
            </a:gs>
            <a:gs pos="100000">
              <a:srgbClr val="FF6600">
                <a:alpha val="45000"/>
              </a:srgbClr>
            </a:gs>
            <a:gs pos="88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132" y="0"/>
            <a:ext cx="1259632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0" y="6257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0" y="56102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35496" y="1"/>
            <a:ext cx="9090868" cy="2636911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>Форма </a:t>
            </a:r>
            <a:r>
              <a:rPr lang="ru-RU" sz="3200" b="1" i="1" dirty="0">
                <a:solidFill>
                  <a:srgbClr val="FF0000"/>
                </a:solidFill>
                <a:latin typeface="+mn-lt"/>
              </a:rPr>
              <a:t>№4</a:t>
            </a:r>
            <a:r>
              <a:rPr lang="ru-RU" sz="3200" b="1" dirty="0">
                <a:solidFill>
                  <a:srgbClr val="0000FF"/>
                </a:solidFill>
                <a:latin typeface="+mn-lt"/>
              </a:rPr>
              <a:t/>
            </a:r>
            <a:br>
              <a:rPr lang="ru-RU" sz="3200" b="1" dirty="0">
                <a:solidFill>
                  <a:srgbClr val="0000FF"/>
                </a:solidFill>
                <a:latin typeface="+mn-lt"/>
              </a:rPr>
            </a:br>
            <a:r>
              <a:rPr lang="ru-RU" sz="3200" b="1" dirty="0">
                <a:solidFill>
                  <a:srgbClr val="3333FF"/>
                </a:solidFill>
              </a:rPr>
              <a:t>Сводная таблица итогов аттестации педагогических работников </a:t>
            </a:r>
            <a:r>
              <a:rPr lang="ru-RU" b="1" u="sng" dirty="0">
                <a:solidFill>
                  <a:srgbClr val="FF0000"/>
                </a:solidFill>
              </a:rPr>
              <a:t>на </a:t>
            </a:r>
            <a:r>
              <a:rPr lang="ru-RU" b="1" u="sng" dirty="0" smtClean="0">
                <a:solidFill>
                  <a:srgbClr val="FF0000"/>
                </a:solidFill>
              </a:rPr>
              <a:t>календарный год </a:t>
            </a:r>
            <a:r>
              <a:rPr lang="ru-RU" sz="3200" b="1" u="sng" dirty="0" smtClean="0">
                <a:solidFill>
                  <a:srgbClr val="FF0000"/>
                </a:solidFill>
              </a:rPr>
              <a:t>2021</a:t>
            </a:r>
            <a:r>
              <a:rPr lang="ru-RU" sz="3200" dirty="0">
                <a:solidFill>
                  <a:srgbClr val="3333FF"/>
                </a:solidFill>
              </a:rPr>
              <a:t/>
            </a:r>
            <a:br>
              <a:rPr lang="ru-RU" sz="3200" dirty="0">
                <a:solidFill>
                  <a:srgbClr val="3333FF"/>
                </a:solidFill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endParaRPr lang="ru-RU" sz="3200" b="1" dirty="0">
              <a:solidFill>
                <a:srgbClr val="0000FF"/>
              </a:solidFill>
              <a:latin typeface="+mn-lt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6264075"/>
              </p:ext>
            </p:extLst>
          </p:nvPr>
        </p:nvGraphicFramePr>
        <p:xfrm>
          <a:off x="107504" y="2173541"/>
          <a:ext cx="9036492" cy="37430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6364"/>
                <a:gridCol w="404768"/>
                <a:gridCol w="404768"/>
                <a:gridCol w="404768"/>
                <a:gridCol w="404768"/>
                <a:gridCol w="404768"/>
                <a:gridCol w="404768"/>
                <a:gridCol w="404768"/>
                <a:gridCol w="404768"/>
                <a:gridCol w="404768"/>
                <a:gridCol w="404768"/>
                <a:gridCol w="404768"/>
                <a:gridCol w="404768"/>
                <a:gridCol w="404768"/>
                <a:gridCol w="404768"/>
                <a:gridCol w="404768"/>
                <a:gridCol w="404768"/>
                <a:gridCol w="404768"/>
                <a:gridCol w="404768"/>
                <a:gridCol w="404768"/>
                <a:gridCol w="404768"/>
                <a:gridCol w="404768"/>
              </a:tblGrid>
              <a:tr h="463371">
                <a:tc rowSpan="4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Всего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педагогических работников </a:t>
                      </a:r>
                      <a:endParaRPr lang="ru-RU" sz="1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4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Из них аттестовано/из них совместители </a:t>
                      </a:r>
                      <a:endParaRPr lang="ru-RU" sz="1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8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Из числа аттестованных (присвоены категории) </a:t>
                      </a:r>
                      <a:endParaRPr lang="ru-RU" sz="1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4152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Педагогический стаж </a:t>
                      </a:r>
                      <a:endParaRPr lang="ru-RU" sz="1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793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0-10 лет </a:t>
                      </a:r>
                      <a:endParaRPr lang="ru-RU" sz="1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свыше 10 до 20 лет </a:t>
                      </a:r>
                      <a:endParaRPr lang="ru-RU" sz="1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свыше 20 лет </a:t>
                      </a:r>
                      <a:endParaRPr lang="ru-RU" sz="1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6076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высшая категория </a:t>
                      </a:r>
                      <a:endParaRPr lang="ru-RU" sz="1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первая категория </a:t>
                      </a:r>
                      <a:endParaRPr lang="ru-RU" sz="1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СЗД </a:t>
                      </a:r>
                      <a:endParaRPr lang="ru-RU" sz="14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высшая категория </a:t>
                      </a:r>
                      <a:endParaRPr lang="ru-RU" sz="1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первая категория </a:t>
                      </a:r>
                      <a:endParaRPr lang="ru-RU" sz="1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СЗД </a:t>
                      </a:r>
                      <a:endParaRPr lang="ru-RU" sz="1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высшая категория </a:t>
                      </a:r>
                      <a:endParaRPr lang="ru-RU" sz="1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первая категория </a:t>
                      </a:r>
                      <a:endParaRPr lang="ru-RU" sz="1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СЗД </a:t>
                      </a:r>
                      <a:endParaRPr lang="ru-RU" sz="1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8551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Осн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раб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. </a:t>
                      </a:r>
                      <a:endParaRPr lang="ru-RU" sz="1400" b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Совместители </a:t>
                      </a:r>
                      <a:endParaRPr lang="ru-RU" sz="1400" b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Осн.раб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. </a:t>
                      </a:r>
                      <a:endParaRPr lang="ru-RU" sz="1400" b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Совм. </a:t>
                      </a:r>
                      <a:endParaRPr lang="ru-RU" sz="1400" b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Осн.раб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. </a:t>
                      </a:r>
                      <a:endParaRPr lang="ru-RU" sz="1400" b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Совм. </a:t>
                      </a:r>
                      <a:endParaRPr lang="ru-RU" sz="1400" b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Осн.раб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. </a:t>
                      </a:r>
                      <a:endParaRPr lang="ru-RU" sz="1400" b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Совм. </a:t>
                      </a:r>
                      <a:endParaRPr lang="ru-RU" sz="1400" b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Осн.раб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. </a:t>
                      </a:r>
                      <a:endParaRPr lang="ru-RU" sz="1400" b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Совм. </a:t>
                      </a:r>
                      <a:endParaRPr lang="ru-RU" sz="1400" b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Осн.раб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. </a:t>
                      </a:r>
                      <a:endParaRPr lang="ru-RU" sz="1400" b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Совм. </a:t>
                      </a:r>
                      <a:endParaRPr lang="ru-RU" sz="1400" b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Осн.раб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. </a:t>
                      </a:r>
                      <a:endParaRPr lang="ru-RU" sz="1400" b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Совм. </a:t>
                      </a:r>
                      <a:endParaRPr lang="ru-RU" sz="1400" b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Осн.раб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. </a:t>
                      </a:r>
                      <a:endParaRPr lang="ru-RU" sz="1400" b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Совм. </a:t>
                      </a:r>
                      <a:endParaRPr lang="ru-RU" sz="1400" b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Осн.раб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. </a:t>
                      </a:r>
                      <a:endParaRPr lang="ru-RU" sz="1400" b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Совм. </a:t>
                      </a:r>
                      <a:endParaRPr lang="ru-RU" sz="1400" b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Осн.раб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. </a:t>
                      </a:r>
                      <a:endParaRPr lang="ru-RU" sz="1400" b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Совм. </a:t>
                      </a:r>
                      <a:endParaRPr lang="ru-RU" sz="1400" b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Осн.раб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. </a:t>
                      </a:r>
                      <a:endParaRPr lang="ru-RU" sz="1400" b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Совм.</a:t>
                      </a:r>
                      <a:endParaRPr lang="ru-RU" sz="1400" b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412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43</a:t>
                      </a:r>
                      <a:endParaRPr lang="ru-RU" sz="20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lang="ru-RU" sz="20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</a:t>
                      </a:r>
                      <a:endParaRPr lang="ru-RU" sz="2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lang="ru-RU" sz="20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r>
                        <a:rPr lang="ru-RU" sz="20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lang="ru-RU" sz="20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r>
                        <a:rPr lang="ru-RU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20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r>
                        <a:rPr lang="ru-RU" sz="2000" b="1" dirty="0">
                          <a:solidFill>
                            <a:schemeClr val="accent4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2000" b="1" dirty="0">
                        <a:solidFill>
                          <a:schemeClr val="accent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r>
                        <a:rPr lang="ru-RU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20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r>
                        <a:rPr lang="ru-RU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20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r>
                        <a:rPr lang="ru-RU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20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r>
                        <a:rPr lang="ru-RU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20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r>
                        <a:rPr lang="ru-RU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20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2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r>
                        <a:rPr lang="ru-RU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20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r>
                        <a:rPr lang="ru-RU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20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r>
                        <a:rPr lang="ru-RU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20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2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r>
                        <a:rPr lang="ru-RU" sz="2000" b="1" dirty="0">
                          <a:solidFill>
                            <a:schemeClr val="accent4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2000" b="1" dirty="0">
                        <a:solidFill>
                          <a:schemeClr val="accent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2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r>
                        <a:rPr lang="ru-RU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20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r>
                        <a:rPr lang="ru-RU" sz="2000" b="1" dirty="0">
                          <a:solidFill>
                            <a:schemeClr val="accent4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2000" b="1" dirty="0">
                        <a:solidFill>
                          <a:schemeClr val="accent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r>
                        <a:rPr lang="ru-RU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20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816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9FF99"/>
            </a:gs>
            <a:gs pos="50000">
              <a:schemeClr val="accent1">
                <a:tint val="44500"/>
                <a:satMod val="160000"/>
              </a:schemeClr>
            </a:gs>
            <a:gs pos="100000">
              <a:srgbClr val="FF6600">
                <a:alpha val="45000"/>
              </a:srgbClr>
            </a:gs>
            <a:gs pos="88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59632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187220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6600"/>
                </a:solidFill>
              </a:rPr>
              <a:t>Рекомендации по заполнению формы №4</a:t>
            </a:r>
            <a:br>
              <a:rPr lang="ru-RU" sz="3200" b="1" dirty="0" smtClean="0">
                <a:solidFill>
                  <a:srgbClr val="FF6600"/>
                </a:solidFill>
              </a:rPr>
            </a:br>
            <a:r>
              <a:rPr lang="ru-RU" sz="3200" dirty="0" smtClean="0">
                <a:solidFill>
                  <a:srgbClr val="3333FF"/>
                </a:solidFill>
              </a:rPr>
              <a:t/>
            </a:r>
            <a:br>
              <a:rPr lang="ru-RU" sz="3200" dirty="0" smtClean="0">
                <a:solidFill>
                  <a:srgbClr val="3333FF"/>
                </a:solidFill>
              </a:rPr>
            </a:br>
            <a:endParaRPr lang="ru-RU" sz="3200" dirty="0">
              <a:solidFill>
                <a:srgbClr val="3333FF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51520" y="1412776"/>
            <a:ext cx="8424936" cy="4968552"/>
          </a:xfrm>
        </p:spPr>
        <p:txBody>
          <a:bodyPr>
            <a:normAutofit fontScale="25000" lnSpcReduction="20000"/>
          </a:bodyPr>
          <a:lstStyle/>
          <a:p>
            <a:pPr marL="1143000" indent="-1143000" algn="l">
              <a:lnSpc>
                <a:spcPct val="115000"/>
              </a:lnSpc>
              <a:spcAft>
                <a:spcPts val="750"/>
              </a:spcAft>
              <a:buFont typeface="Arial" pitchFamily="34" charset="0"/>
              <a:buChar char="•"/>
            </a:pPr>
            <a:r>
              <a:rPr lang="ru-RU" sz="1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2800" b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Столбец – </a:t>
            </a:r>
            <a:r>
              <a:rPr lang="ru-RU" sz="12800" b="1" dirty="0" smtClean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«всего педагогических работников» </a:t>
            </a:r>
            <a:r>
              <a:rPr lang="ru-RU" sz="12800" b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 </a:t>
            </a:r>
            <a:r>
              <a:rPr lang="ru-RU" sz="12800" b="1" dirty="0">
                <a:solidFill>
                  <a:srgbClr val="FF0000"/>
                </a:solidFill>
              </a:rPr>
              <a:t>форме 4</a:t>
            </a:r>
            <a:r>
              <a:rPr lang="ru-RU" sz="12800" b="1" dirty="0">
                <a:solidFill>
                  <a:srgbClr val="3333FF"/>
                </a:solidFill>
              </a:rPr>
              <a:t> </a:t>
            </a:r>
            <a:r>
              <a:rPr lang="ru-RU" sz="12800" b="1" dirty="0" smtClean="0">
                <a:solidFill>
                  <a:srgbClr val="3333FF"/>
                </a:solidFill>
              </a:rPr>
              <a:t>-должен </a:t>
            </a:r>
            <a:r>
              <a:rPr lang="ru-RU" sz="12800" b="1" dirty="0">
                <a:solidFill>
                  <a:srgbClr val="3333FF"/>
                </a:solidFill>
              </a:rPr>
              <a:t>совпадать с  цифрой </a:t>
            </a:r>
            <a:r>
              <a:rPr lang="ru-RU" sz="12800" b="1" dirty="0">
                <a:solidFill>
                  <a:srgbClr val="FF0000"/>
                </a:solidFill>
              </a:rPr>
              <a:t>в форме 1- </a:t>
            </a:r>
            <a:r>
              <a:rPr lang="ru-RU" sz="12800" b="1" dirty="0" smtClean="0">
                <a:solidFill>
                  <a:srgbClr val="FF0000"/>
                </a:solidFill>
              </a:rPr>
              <a:t> </a:t>
            </a:r>
            <a:r>
              <a:rPr lang="ru-RU" sz="12800" b="1" dirty="0" smtClean="0">
                <a:solidFill>
                  <a:srgbClr val="3333FF"/>
                </a:solidFill>
              </a:rPr>
              <a:t>«численность </a:t>
            </a:r>
            <a:r>
              <a:rPr lang="ru-RU" sz="12800" b="1" dirty="0" err="1" smtClean="0">
                <a:solidFill>
                  <a:srgbClr val="3333FF"/>
                </a:solidFill>
              </a:rPr>
              <a:t>педработников</a:t>
            </a:r>
            <a:r>
              <a:rPr lang="ru-RU" sz="12800" b="1" dirty="0" smtClean="0">
                <a:solidFill>
                  <a:srgbClr val="3333FF"/>
                </a:solidFill>
              </a:rPr>
              <a:t>»;</a:t>
            </a:r>
            <a:endParaRPr lang="ru-RU" sz="12800" b="1" dirty="0">
              <a:solidFill>
                <a:srgbClr val="3333FF"/>
              </a:solidFill>
            </a:endParaRPr>
          </a:p>
          <a:p>
            <a:pPr marL="1143000" indent="-1143000" algn="l">
              <a:buFont typeface="Arial" pitchFamily="34" charset="0"/>
              <a:buChar char="•"/>
            </a:pPr>
            <a:r>
              <a:rPr lang="ru-RU" sz="12800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Столбец </a:t>
            </a:r>
            <a:r>
              <a:rPr lang="ru-RU" sz="12800" b="1" dirty="0" smtClean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«из </a:t>
            </a:r>
            <a:r>
              <a:rPr lang="ru-RU" sz="12800" b="1" dirty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них аттестовано/из них </a:t>
            </a:r>
            <a:r>
              <a:rPr lang="ru-RU" sz="12800" b="1" dirty="0" smtClean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совместители»</a:t>
            </a:r>
            <a:r>
              <a:rPr lang="ru-RU" sz="12800" b="1" dirty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2800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 </a:t>
            </a:r>
            <a:r>
              <a:rPr lang="ru-RU" sz="12800" b="1" dirty="0">
                <a:solidFill>
                  <a:srgbClr val="FF0000"/>
                </a:solidFill>
              </a:rPr>
              <a:t>форме 4 </a:t>
            </a:r>
            <a:r>
              <a:rPr lang="ru-RU" sz="12800" b="1" dirty="0" smtClean="0">
                <a:solidFill>
                  <a:srgbClr val="3333FF"/>
                </a:solidFill>
              </a:rPr>
              <a:t>-</a:t>
            </a:r>
            <a:r>
              <a:rPr lang="ru-RU" sz="12800" b="1" dirty="0">
                <a:solidFill>
                  <a:srgbClr val="3333FF"/>
                </a:solidFill>
              </a:rPr>
              <a:t> должен совпадать с  </a:t>
            </a:r>
            <a:r>
              <a:rPr lang="ru-RU" sz="12800" b="1" dirty="0" smtClean="0">
                <a:solidFill>
                  <a:srgbClr val="3333FF"/>
                </a:solidFill>
              </a:rPr>
              <a:t>цифрой в столбце «Всего» </a:t>
            </a:r>
            <a:r>
              <a:rPr lang="ru-RU" sz="12800" b="1" dirty="0" smtClean="0">
                <a:solidFill>
                  <a:srgbClr val="FF0000"/>
                </a:solidFill>
              </a:rPr>
              <a:t>формы 3 </a:t>
            </a:r>
          </a:p>
          <a:p>
            <a:pPr algn="l"/>
            <a:r>
              <a:rPr lang="ru-RU" sz="8600" b="1" dirty="0">
                <a:solidFill>
                  <a:srgbClr val="3333FF"/>
                </a:solidFill>
              </a:rPr>
              <a:t/>
            </a:r>
            <a:br>
              <a:rPr lang="ru-RU" sz="8600" b="1" dirty="0">
                <a:solidFill>
                  <a:srgbClr val="3333FF"/>
                </a:solidFill>
              </a:rPr>
            </a:br>
            <a:endParaRPr lang="ru-RU" sz="8600" b="1" dirty="0">
              <a:solidFill>
                <a:srgbClr val="3333FF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2534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0" y="6257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0" y="56102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0" y="1196752"/>
            <a:ext cx="9090868" cy="72008"/>
          </a:xfrm>
        </p:spPr>
        <p:txBody>
          <a:bodyPr>
            <a:noAutofit/>
          </a:bodyPr>
          <a:lstStyle/>
          <a:p>
            <a:r>
              <a:rPr lang="ru-RU" sz="20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20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2800" b="1" i="1" dirty="0" smtClean="0">
                <a:solidFill>
                  <a:srgbClr val="FF0000"/>
                </a:solidFill>
                <a:latin typeface="+mn-lt"/>
              </a:rPr>
              <a:t>Форма №7</a:t>
            </a:r>
            <a:r>
              <a:rPr lang="ru-RU" sz="20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20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2000" b="1" dirty="0"/>
              <a:t>Отчет о достижениях </a:t>
            </a:r>
            <a:r>
              <a:rPr lang="ru-RU" sz="2000" b="1" dirty="0" err="1"/>
              <a:t>аттестующихся</a:t>
            </a:r>
            <a:r>
              <a:rPr lang="ru-RU" sz="2000" b="1" dirty="0"/>
              <a:t> педагогов и результатах профессионального </a:t>
            </a:r>
            <a:r>
              <a:rPr lang="ru-RU" sz="2000" b="1" dirty="0" smtClean="0"/>
              <a:t>тестирования</a:t>
            </a:r>
            <a:br>
              <a:rPr lang="ru-RU" sz="2000" b="1" dirty="0" smtClean="0"/>
            </a:br>
            <a:r>
              <a:rPr lang="ru-RU" sz="20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20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2400" b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1столбец= 3 столбец в форме №1 </a:t>
            </a:r>
            <a:br>
              <a:rPr lang="ru-RU" sz="2400" b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2-8 столбец= 3 форма</a:t>
            </a:r>
            <a:r>
              <a:rPr lang="ru-RU" sz="3200" b="1" i="1" dirty="0" smtClean="0">
                <a:solidFill>
                  <a:srgbClr val="3333FF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3333FF"/>
                </a:solidFill>
                <a:latin typeface="+mn-lt"/>
              </a:rPr>
            </a:br>
            <a:endParaRPr lang="ru-RU" sz="3200" b="1" dirty="0">
              <a:solidFill>
                <a:srgbClr val="3333FF"/>
              </a:solidFill>
              <a:latin typeface="+mn-lt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3384932"/>
              </p:ext>
            </p:extLst>
          </p:nvPr>
        </p:nvGraphicFramePr>
        <p:xfrm>
          <a:off x="539552" y="2780929"/>
          <a:ext cx="8208912" cy="3096343"/>
        </p:xfrm>
        <a:graphic>
          <a:graphicData uri="http://schemas.openxmlformats.org/drawingml/2006/table">
            <a:tbl>
              <a:tblPr firstRow="1" firstCol="1" bandRow="1"/>
              <a:tblGrid>
                <a:gridCol w="1026114"/>
                <a:gridCol w="1026114"/>
                <a:gridCol w="1026114"/>
                <a:gridCol w="1026114"/>
                <a:gridCol w="1026114"/>
                <a:gridCol w="1026114"/>
                <a:gridCol w="1026114"/>
                <a:gridCol w="1026114"/>
              </a:tblGrid>
              <a:tr h="1796896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всего </a:t>
                      </a:r>
                      <a:r>
                        <a:rPr lang="ru-RU" sz="12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пед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работников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прошли аттесацию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Прошли на категорию: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Прошли на СЗД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Отозвали заявления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Отклонены комиссией на высшую категорию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Отклонены комиссией на первую категорию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90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высшая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первая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чел.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чел.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чел.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чел.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13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2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2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2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2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12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ru-RU" sz="12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ru-RU" sz="12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endParaRPr lang="ru-RU" sz="12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90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22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1206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u="sng" dirty="0" smtClean="0">
                <a:solidFill>
                  <a:srgbClr val="FF0000"/>
                </a:solidFill>
              </a:rPr>
              <a:t>Календарный год – это 12 месяцев 2021г </a:t>
            </a:r>
          </a:p>
          <a:p>
            <a:pPr marL="0" indent="0" algn="ctr"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 algn="just"/>
            <a:r>
              <a:rPr lang="ru-RU" dirty="0" smtClean="0"/>
              <a:t>Январь  2021                         Июль </a:t>
            </a:r>
            <a:r>
              <a:rPr lang="ru-RU" dirty="0"/>
              <a:t>2021</a:t>
            </a:r>
          </a:p>
          <a:p>
            <a:r>
              <a:rPr lang="ru-RU" dirty="0" smtClean="0"/>
              <a:t>Февраль 2021                       Август 2021</a:t>
            </a:r>
          </a:p>
          <a:p>
            <a:r>
              <a:rPr lang="ru-RU" dirty="0" smtClean="0"/>
              <a:t>Март 2021                             Сентябрь 2021</a:t>
            </a:r>
          </a:p>
          <a:p>
            <a:r>
              <a:rPr lang="ru-RU" dirty="0" smtClean="0"/>
              <a:t>Апрель 2021                          Октябрь 2021</a:t>
            </a:r>
          </a:p>
          <a:p>
            <a:r>
              <a:rPr lang="ru-RU" dirty="0" smtClean="0"/>
              <a:t>Май 2021                               Ноябрь 2021</a:t>
            </a:r>
          </a:p>
          <a:p>
            <a:r>
              <a:rPr lang="ru-RU" dirty="0" smtClean="0"/>
              <a:t>Июнь 2021                             Декабрь 2021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46370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4908731"/>
              </p:ext>
            </p:extLst>
          </p:nvPr>
        </p:nvGraphicFramePr>
        <p:xfrm>
          <a:off x="107508" y="1124744"/>
          <a:ext cx="8856984" cy="1920240"/>
        </p:xfrm>
        <a:graphic>
          <a:graphicData uri="http://schemas.openxmlformats.org/drawingml/2006/table">
            <a:tbl>
              <a:tblPr/>
              <a:tblGrid>
                <a:gridCol w="1107123"/>
                <a:gridCol w="1107123"/>
                <a:gridCol w="954102"/>
                <a:gridCol w="864096"/>
                <a:gridCol w="936104"/>
                <a:gridCol w="936104"/>
                <a:gridCol w="1296144"/>
                <a:gridCol w="1656188"/>
              </a:tblGrid>
              <a:tr h="0">
                <a:tc rowSpan="2">
                  <a:txBody>
                    <a:bodyPr/>
                    <a:lstStyle/>
                    <a:p>
                      <a:r>
                        <a:rPr lang="ru-RU" dirty="0"/>
                        <a:t>всего </a:t>
                      </a:r>
                      <a:r>
                        <a:rPr lang="ru-RU" dirty="0" err="1"/>
                        <a:t>пед</a:t>
                      </a:r>
                      <a:r>
                        <a:rPr lang="ru-RU" dirty="0"/>
                        <a:t>. работников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dirty="0"/>
                        <a:t>прошли </a:t>
                      </a:r>
                      <a:r>
                        <a:rPr lang="ru-RU" dirty="0" err="1"/>
                        <a:t>аттесацию</a:t>
                      </a:r>
                      <a:r>
                        <a:rPr lang="ru-RU" dirty="0"/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dirty="0"/>
                        <a:t>Прошли на категорию: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Прошли на СЗД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Отозвали заявления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Отклонены комиссией на высшую категорию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Отклонены комиссией на первую категорию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высшая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первая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чел.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чел.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чел.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чел.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/>
                        <a:t>79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51520" y="116632"/>
            <a:ext cx="7571184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rPr>
              <a:t>Мониторинг. Форма №7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937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6632"/>
            <a:ext cx="8229600" cy="659735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3333FF"/>
                </a:solidFill>
              </a:rPr>
              <a:t>Проверяем!!!!!</a:t>
            </a:r>
          </a:p>
          <a:p>
            <a:r>
              <a:rPr lang="ru-RU" dirty="0" smtClean="0"/>
              <a:t>Общая численность </a:t>
            </a:r>
            <a:r>
              <a:rPr lang="ru-RU" dirty="0" err="1" smtClean="0"/>
              <a:t>педработников</a:t>
            </a:r>
            <a:r>
              <a:rPr lang="ru-RU" dirty="0" smtClean="0"/>
              <a:t> </a:t>
            </a:r>
            <a:r>
              <a:rPr lang="ru-RU" i="1" dirty="0" smtClean="0"/>
              <a:t>формы </a:t>
            </a:r>
            <a:r>
              <a:rPr lang="ru-RU" i="1" dirty="0" smtClean="0">
                <a:solidFill>
                  <a:srgbClr val="C00000"/>
                </a:solidFill>
              </a:rPr>
              <a:t>№1</a:t>
            </a:r>
            <a:r>
              <a:rPr lang="ru-RU" i="1" dirty="0" smtClean="0"/>
              <a:t> </a:t>
            </a:r>
            <a:r>
              <a:rPr lang="ru-RU" dirty="0" smtClean="0"/>
              <a:t>должны совпадать с первым числом </a:t>
            </a:r>
            <a:r>
              <a:rPr lang="ru-RU" i="1" dirty="0" smtClean="0"/>
              <a:t>формы </a:t>
            </a:r>
            <a:r>
              <a:rPr lang="ru-RU" i="1" dirty="0" smtClean="0">
                <a:solidFill>
                  <a:srgbClr val="C00000"/>
                </a:solidFill>
              </a:rPr>
              <a:t>№4, №7</a:t>
            </a:r>
          </a:p>
          <a:p>
            <a:r>
              <a:rPr lang="ru-RU" i="1" dirty="0" smtClean="0"/>
              <a:t>Данные формы </a:t>
            </a:r>
            <a:r>
              <a:rPr lang="ru-RU" i="1" dirty="0" smtClean="0">
                <a:solidFill>
                  <a:srgbClr val="C00000"/>
                </a:solidFill>
              </a:rPr>
              <a:t>№3 (первая строка</a:t>
            </a:r>
            <a:r>
              <a:rPr lang="ru-RU" i="1" dirty="0" smtClean="0"/>
              <a:t>) должны совпадать с данными формами </a:t>
            </a:r>
            <a:r>
              <a:rPr lang="ru-RU" i="1" dirty="0" smtClean="0">
                <a:solidFill>
                  <a:srgbClr val="C00000"/>
                </a:solidFill>
              </a:rPr>
              <a:t>№4 (</a:t>
            </a:r>
            <a:r>
              <a:rPr lang="ru-RU" i="1" dirty="0" smtClean="0"/>
              <a:t>из них аттестовано…)</a:t>
            </a:r>
          </a:p>
          <a:p>
            <a:r>
              <a:rPr lang="ru-RU" dirty="0" smtClean="0"/>
              <a:t>Для отправки в пустые клеточки нужно вбить нули</a:t>
            </a:r>
          </a:p>
          <a:p>
            <a:r>
              <a:rPr lang="ru-RU" dirty="0" smtClean="0"/>
              <a:t>Удостоверьтесь, что формы отправлены (должна появится надпись «</a:t>
            </a:r>
            <a:r>
              <a:rPr lang="ru-RU" dirty="0" smtClean="0">
                <a:solidFill>
                  <a:srgbClr val="C00000"/>
                </a:solidFill>
              </a:rPr>
              <a:t>отправлено куратору МР</a:t>
            </a:r>
            <a:r>
              <a:rPr lang="ru-RU" dirty="0" smtClean="0"/>
              <a:t>») </a:t>
            </a:r>
          </a:p>
        </p:txBody>
      </p:sp>
    </p:spTree>
    <p:extLst>
      <p:ext uri="{BB962C8B-B14F-4D97-AF65-F5344CB8AC3E}">
        <p14:creationId xmlns:p14="http://schemas.microsoft.com/office/powerpoint/2010/main" val="21393151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9259492"/>
              </p:ext>
            </p:extLst>
          </p:nvPr>
        </p:nvGraphicFramePr>
        <p:xfrm>
          <a:off x="107508" y="1052736"/>
          <a:ext cx="8856978" cy="5547161"/>
        </p:xfrm>
        <a:graphic>
          <a:graphicData uri="http://schemas.openxmlformats.org/drawingml/2006/table">
            <a:tbl>
              <a:tblPr firstRow="1" firstCol="1" bandRow="1"/>
              <a:tblGrid>
                <a:gridCol w="936100"/>
                <a:gridCol w="720080"/>
                <a:gridCol w="648072"/>
                <a:gridCol w="720080"/>
                <a:gridCol w="648072"/>
                <a:gridCol w="792088"/>
                <a:gridCol w="504056"/>
                <a:gridCol w="792088"/>
                <a:gridCol w="576064"/>
                <a:gridCol w="476360"/>
                <a:gridCol w="681306"/>
                <a:gridCol w="681306"/>
                <a:gridCol w="681306"/>
              </a:tblGrid>
              <a:tr h="288032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Общая численность работников образования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Всего имеют </a:t>
                      </a:r>
                      <a:r>
                        <a:rPr lang="ru-RU" sz="11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квалиф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ru-RU" sz="1100" dirty="0" err="1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категор</a:t>
                      </a: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(число и %)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 том числе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 имеют кв. категорий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30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количество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из них имеют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из них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1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высшую категорию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первую категорию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вторую категорию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Всего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Прошли на СЗД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 проходили на СЗД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1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количество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количество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количество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242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Численность </a:t>
                      </a:r>
                      <a:r>
                        <a:rPr lang="ru-RU" sz="11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педработников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FF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2800" dirty="0">
                        <a:solidFill>
                          <a:srgbClr val="FF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72.73%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22.73%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50%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07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руководящие работники, в том числе: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64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руководящие работники, аттестованные по педагогическим должностям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66.67%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33.33%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33.33%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42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педагогические работники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73.68%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21.05%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52.63%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61" marR="6461" marT="6461" marB="646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184666"/>
            <a:ext cx="9144000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Мониторинг. Форма №1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Отчет о наличии квалификационных категорий руководящих и педагогических работников по состоянию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 январь 2021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541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0542201"/>
              </p:ext>
            </p:extLst>
          </p:nvPr>
        </p:nvGraphicFramePr>
        <p:xfrm>
          <a:off x="111147" y="642873"/>
          <a:ext cx="9032853" cy="6153649"/>
        </p:xfrm>
        <a:graphic>
          <a:graphicData uri="http://schemas.openxmlformats.org/drawingml/2006/table">
            <a:tbl>
              <a:tblPr firstRow="1" firstCol="1" bandRow="1"/>
              <a:tblGrid>
                <a:gridCol w="154404"/>
                <a:gridCol w="540428"/>
                <a:gridCol w="463225"/>
                <a:gridCol w="412874"/>
                <a:gridCol w="392733"/>
                <a:gridCol w="392733"/>
                <a:gridCol w="361226"/>
                <a:gridCol w="424239"/>
                <a:gridCol w="392733"/>
                <a:gridCol w="392733"/>
                <a:gridCol w="392733"/>
                <a:gridCol w="392733"/>
                <a:gridCol w="305462"/>
                <a:gridCol w="480002"/>
                <a:gridCol w="392733"/>
                <a:gridCol w="392733"/>
                <a:gridCol w="392733"/>
                <a:gridCol w="392733"/>
                <a:gridCol w="651204"/>
                <a:gridCol w="308816"/>
                <a:gridCol w="218177"/>
                <a:gridCol w="392733"/>
                <a:gridCol w="392733"/>
              </a:tblGrid>
              <a:tr h="1224136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№№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Наименование предмет</a:t>
                      </a:r>
                      <a:endParaRPr lang="ru-RU" sz="1000" b="1" dirty="0" smtClean="0">
                        <a:solidFill>
                          <a:srgbClr val="000066"/>
                        </a:solidFill>
                        <a:effectLst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Общая численность учителей 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Общая численность учителей (кроме того, </a:t>
                      </a:r>
                      <a:r>
                        <a:rPr lang="ru-RU" sz="10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руков.работники</a:t>
                      </a: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аттестованные как предметники) 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FF0000"/>
                          </a:solidFill>
                          <a:effectLst/>
                        </a:rPr>
                        <a:t>В 4 и 6 </a:t>
                      </a:r>
                      <a:r>
                        <a:rPr lang="ru-RU" sz="1000" b="1" dirty="0" smtClean="0">
                          <a:solidFill>
                            <a:srgbClr val="000066"/>
                          </a:solidFill>
                          <a:effectLst/>
                        </a:rPr>
                        <a:t>столбцах записывается кол-во учителей аттестованных на СЗД, первую и высшую категории;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FF0000"/>
                          </a:solidFill>
                          <a:effectLst/>
                        </a:rPr>
                        <a:t> 3 столбец </a:t>
                      </a:r>
                      <a:r>
                        <a:rPr lang="ru-RU" sz="1000" b="1" dirty="0" smtClean="0">
                          <a:solidFill>
                            <a:srgbClr val="000066"/>
                          </a:solidFill>
                          <a:effectLst/>
                        </a:rPr>
                        <a:t>– общая численность учителей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FF0000"/>
                          </a:solidFill>
                          <a:effectLst/>
                        </a:rPr>
                        <a:t>8 столбец </a:t>
                      </a:r>
                      <a:r>
                        <a:rPr lang="ru-RU" sz="1000" b="1" dirty="0" smtClean="0">
                          <a:solidFill>
                            <a:srgbClr val="000066"/>
                          </a:solidFill>
                          <a:effectLst/>
                        </a:rPr>
                        <a:t>- это сумма 12 и 16;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FF0000"/>
                          </a:solidFill>
                          <a:effectLst/>
                        </a:rPr>
                        <a:t>10 столбец </a:t>
                      </a:r>
                      <a:r>
                        <a:rPr lang="ru-RU" sz="1000" b="1" dirty="0" smtClean="0">
                          <a:solidFill>
                            <a:srgbClr val="000066"/>
                          </a:solidFill>
                          <a:effectLst/>
                        </a:rPr>
                        <a:t>- это сумма 14 и 18 столбца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FF0000"/>
                          </a:solidFill>
                          <a:effectLst/>
                        </a:rPr>
                        <a:t>Разница 4 и 8 </a:t>
                      </a:r>
                      <a:r>
                        <a:rPr lang="ru-RU" sz="1000" b="1" dirty="0" smtClean="0">
                          <a:solidFill>
                            <a:srgbClr val="000066"/>
                          </a:solidFill>
                          <a:effectLst/>
                        </a:rPr>
                        <a:t>столбца дает кол-во педагогов аттестованных на СЗД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FF0000"/>
                          </a:solidFill>
                          <a:effectLst/>
                        </a:rPr>
                        <a:t>Сумма 6 столбца </a:t>
                      </a:r>
                      <a:r>
                        <a:rPr lang="ru-RU" sz="1000" b="1" dirty="0" smtClean="0">
                          <a:solidFill>
                            <a:srgbClr val="000066"/>
                          </a:solidFill>
                          <a:effectLst/>
                        </a:rPr>
                        <a:t>должна совпасть </a:t>
                      </a:r>
                      <a:r>
                        <a:rPr lang="ru-RU" sz="1000" b="1" dirty="0" smtClean="0">
                          <a:solidFill>
                            <a:srgbClr val="FF0000"/>
                          </a:solidFill>
                          <a:effectLst/>
                        </a:rPr>
                        <a:t> с формой №1 (</a:t>
                      </a:r>
                      <a:r>
                        <a:rPr lang="ru-RU" sz="1000" b="1" dirty="0" smtClean="0">
                          <a:solidFill>
                            <a:srgbClr val="000066"/>
                          </a:solidFill>
                          <a:effectLst/>
                        </a:rPr>
                        <a:t> 3 строка 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Из </a:t>
                      </a:r>
                      <a:r>
                        <a:rPr lang="ru-RU" sz="1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них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298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Общая численность учителей аттестованные как предметники 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Общая численность </a:t>
                      </a:r>
                      <a:r>
                        <a:rPr lang="ru-RU" sz="100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руков.работ</a:t>
                      </a:r>
                      <a:r>
                        <a:rPr lang="ru-RU" sz="10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ников</a:t>
                      </a: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000" dirty="0" err="1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аттестованн</a:t>
                      </a: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как </a:t>
                      </a: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предмет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Численность учителей, </a:t>
                      </a:r>
                      <a:r>
                        <a:rPr lang="ru-RU" sz="10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имеющих </a:t>
                      </a:r>
                      <a:r>
                        <a:rPr lang="ru-RU" sz="10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категории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Численность </a:t>
                      </a:r>
                      <a:r>
                        <a:rPr lang="ru-RU" sz="10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руковод.работники</a:t>
                      </a: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0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аттестованные как </a:t>
                      </a:r>
                      <a:r>
                        <a:rPr lang="ru-RU" sz="10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предметник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 том числе имеют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200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число 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число 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число 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число 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число 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Высшую категорию 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Высшую </a:t>
                      </a: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кат </a:t>
                      </a:r>
                      <a:r>
                        <a:rPr lang="ru-RU" sz="10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руков</a:t>
                      </a: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ru-RU" sz="1000" dirty="0" err="1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работн</a:t>
                      </a: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0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аттест</a:t>
                      </a: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как предметники 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 категорию 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 </a:t>
                      </a: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кате </a:t>
                      </a:r>
                      <a:r>
                        <a:rPr lang="ru-RU" sz="10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руков</a:t>
                      </a: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работники</a:t>
                      </a: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0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аттестованые</a:t>
                      </a: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как </a:t>
                      </a:r>
                      <a:r>
                        <a:rPr lang="ru-RU" sz="1000" dirty="0" err="1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предметни</a:t>
                      </a: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II категорию. 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II </a:t>
                      </a:r>
                      <a:r>
                        <a:rPr lang="ru-RU" sz="1000" dirty="0" err="1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катег.руков.рабо</a:t>
                      </a: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0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аттест</a:t>
                      </a: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как предмет 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49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число 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число 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число 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число 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числ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число 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9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b="1" i="1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dirty="0" smtClean="0">
                          <a:solidFill>
                            <a:srgbClr val="0000FF"/>
                          </a:solidFill>
                          <a:effectLst/>
                        </a:rPr>
                        <a:t>2</a:t>
                      </a: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dirty="0" smtClean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000" b="1" i="1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dirty="0" smtClean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000" b="1" i="1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b="1" i="1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dirty="0" smtClean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ru-RU" sz="1000" b="1" i="1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b="1" i="1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dirty="0" smtClean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endParaRPr lang="ru-RU" sz="1000" b="1" i="1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b="1" i="1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dirty="0" smtClean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endParaRPr lang="ru-RU" sz="1000" b="1" i="1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b="1" i="1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dirty="0" smtClean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12</a:t>
                      </a:r>
                      <a:endParaRPr lang="ru-RU" sz="1000" b="1" i="1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b="1" i="1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dirty="0" smtClean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14</a:t>
                      </a:r>
                      <a:endParaRPr lang="ru-RU" sz="1000" b="1" i="1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b="1" i="1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dirty="0" smtClean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16</a:t>
                      </a:r>
                      <a:endParaRPr lang="ru-RU" sz="1000" b="1" i="1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b="1" i="1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dirty="0" smtClean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18</a:t>
                      </a:r>
                      <a:endParaRPr lang="ru-RU" sz="1000" b="1" i="1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b="1" i="1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b="1" i="1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b="1" i="1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b="1" i="1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b="1" i="1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84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 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Начальные классы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80%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20%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80%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20%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20%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60%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2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 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Русский язык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50%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50%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50%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2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 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Математика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0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 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Физика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0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 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История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" marR="5022" marT="5022" marB="502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642" y="53424"/>
            <a:ext cx="8960846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Мониторинг. Форма №2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Отчет о наличии квалификационных категорий у учителей на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январь 2021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153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0593765"/>
              </p:ext>
            </p:extLst>
          </p:nvPr>
        </p:nvGraphicFramePr>
        <p:xfrm>
          <a:off x="119885" y="1028964"/>
          <a:ext cx="8916616" cy="5874696"/>
        </p:xfrm>
        <a:graphic>
          <a:graphicData uri="http://schemas.openxmlformats.org/drawingml/2006/table">
            <a:tbl>
              <a:tblPr firstRow="1" firstCol="1" bandRow="1"/>
              <a:tblGrid>
                <a:gridCol w="347659"/>
                <a:gridCol w="4536504"/>
                <a:gridCol w="576064"/>
                <a:gridCol w="864096"/>
                <a:gridCol w="792088"/>
                <a:gridCol w="432048"/>
                <a:gridCol w="720080"/>
                <a:gridCol w="648077"/>
              </a:tblGrid>
              <a:tr h="20870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№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Всего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 том числе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Отозвали заявления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Отклонены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7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Высшая 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кат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 категория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СЗД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01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Всего работников, заявившихся на аттестацию 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133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1.2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Награждены государственными наградами и почетными званиями («Заслуженный учитель» и др.)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3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1.3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Награждены ведомственными нагрудными знаками («За заслуги в образовании» и др.)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7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1.4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Всего работают со степенями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1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1.5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Защитили диссертации в данном учебном году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7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1.6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Признаны победителями конкурса в рамках реализации ПНПО 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всего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4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1.6.1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Признаны победителями конкурса в рамках реализации ПНПО в номинации «Наш лучший учитель»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4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1.7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Являются призерами, дипломантами профессиональных конкурсов («Учитель года», Воспитатель года» и др.) - всего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7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1.7.1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 на республиканском уровне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7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1.7.2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 на международном уровне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7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1.8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Подготовили учащихся (воспитанников) призеров - всего: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7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1.8.1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 республиканского уровня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7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1.8.2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 всероссийского уровня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7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1.8.3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 международного уровня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4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1.9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Имеют лицензированные авторские программы, учебно-методические пособия (в этом учебном году)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7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1.10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Участвовали в методических конкурсах всероссийского уровня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9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1.11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Участвовали в аттестационном тестировании - всего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3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1.11.1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 не справились с аттестационным тестированием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74" marR="2074" marT="2074" marB="207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19885" y="121906"/>
            <a:ext cx="9036497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Мониторинг. Форма №3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Отчет о достижениях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аттестующихся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педагогов и результатах профессионального тестирования на январь 2021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459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686241"/>
              </p:ext>
            </p:extLst>
          </p:nvPr>
        </p:nvGraphicFramePr>
        <p:xfrm>
          <a:off x="179509" y="1412776"/>
          <a:ext cx="8781190" cy="4503700"/>
        </p:xfrm>
        <a:graphic>
          <a:graphicData uri="http://schemas.openxmlformats.org/drawingml/2006/table">
            <a:tbl>
              <a:tblPr firstRow="1" firstCol="1" bandRow="1"/>
              <a:tblGrid>
                <a:gridCol w="399145"/>
                <a:gridCol w="399145"/>
                <a:gridCol w="399145"/>
                <a:gridCol w="399145"/>
                <a:gridCol w="399145"/>
                <a:gridCol w="399145"/>
                <a:gridCol w="399145"/>
                <a:gridCol w="399145"/>
                <a:gridCol w="399145"/>
                <a:gridCol w="399145"/>
                <a:gridCol w="399145"/>
                <a:gridCol w="399145"/>
                <a:gridCol w="399145"/>
                <a:gridCol w="399145"/>
                <a:gridCol w="399145"/>
                <a:gridCol w="399145"/>
                <a:gridCol w="399145"/>
                <a:gridCol w="399145"/>
                <a:gridCol w="399145"/>
                <a:gridCol w="399145"/>
                <a:gridCol w="399145"/>
                <a:gridCol w="399145"/>
              </a:tblGrid>
              <a:tr h="432050">
                <a:tc rowSpan="4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Всего педагогических работников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4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Из них аттестовано/из них совместители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Из числа аттестованных (присвоены категории)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2048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Педагогический стаж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2048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0-10 лет 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свыше 10 до 20 лет 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свыше 20 лет 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36104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высшая категория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первая категория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СЗД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высшая категория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первая категория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СЗД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высшая категория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первая категория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СЗД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789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Осн.раб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Совместители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Осн.раб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Совм.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Осн.раб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Совм.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Осн.раб.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Совм.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Осн.раб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Совм.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Осн.раб.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Совм.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Осн.раб.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Совм.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Осн.раб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Совм.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Осн.раб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Совм.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Осн.раб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Совм.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Осн.раб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Совм.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24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solidFill>
                            <a:srgbClr val="FF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 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 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 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 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 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 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 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 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 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 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 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 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 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 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 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 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 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 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 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1707" y="255131"/>
            <a:ext cx="8928992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Мониторинг. Форма №4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Сводная таблица итогов аттестации педагогических работников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 январь 2021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4401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564216"/>
            <a:ext cx="891840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4727821"/>
              </p:ext>
            </p:extLst>
          </p:nvPr>
        </p:nvGraphicFramePr>
        <p:xfrm>
          <a:off x="107504" y="1772816"/>
          <a:ext cx="8928990" cy="2653605"/>
        </p:xfrm>
        <a:graphic>
          <a:graphicData uri="http://schemas.openxmlformats.org/drawingml/2006/table">
            <a:tbl>
              <a:tblPr firstRow="1" firstCol="1" bandRow="1"/>
              <a:tblGrid>
                <a:gridCol w="720080"/>
                <a:gridCol w="720080"/>
                <a:gridCol w="720080"/>
                <a:gridCol w="504056"/>
                <a:gridCol w="648072"/>
                <a:gridCol w="504056"/>
                <a:gridCol w="792088"/>
                <a:gridCol w="576064"/>
                <a:gridCol w="720080"/>
                <a:gridCol w="576064"/>
                <a:gridCol w="504056"/>
                <a:gridCol w="432048"/>
                <a:gridCol w="504056"/>
                <a:gridCol w="576064"/>
                <a:gridCol w="432046"/>
              </a:tblGrid>
              <a:tr h="144016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всего </a:t>
                      </a:r>
                      <a:r>
                        <a:rPr lang="ru-RU" sz="12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пед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работников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прошли </a:t>
                      </a:r>
                      <a:r>
                        <a:rPr lang="ru-RU" sz="12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аттесацию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Прошли на категорию: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Прошли на СЗД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Отозвали заявления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Отклонены комиссией на высшую категорию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Отклонены комиссией на первую категорию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34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высшая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первая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чел.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чел.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чел.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чел.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34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2800" b="1" dirty="0">
                        <a:solidFill>
                          <a:srgbClr val="FF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18.18%</a:t>
                      </a:r>
                      <a:endParaRPr lang="ru-RU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9.09%</a:t>
                      </a:r>
                      <a:endParaRPr lang="ru-RU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4.55%</a:t>
                      </a:r>
                      <a:endParaRPr lang="ru-RU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4.55%</a:t>
                      </a:r>
                      <a:endParaRPr lang="ru-RU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0" y="183123"/>
            <a:ext cx="844154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Мониторинг. Форма №7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Отчет о достижениях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аттестующихся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педагогов и результатах профессионального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тестирования на январь 2021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046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7017562"/>
              </p:ext>
            </p:extLst>
          </p:nvPr>
        </p:nvGraphicFramePr>
        <p:xfrm>
          <a:off x="107508" y="1124744"/>
          <a:ext cx="8856984" cy="1920240"/>
        </p:xfrm>
        <a:graphic>
          <a:graphicData uri="http://schemas.openxmlformats.org/drawingml/2006/table">
            <a:tbl>
              <a:tblPr/>
              <a:tblGrid>
                <a:gridCol w="1107123"/>
                <a:gridCol w="1107123"/>
                <a:gridCol w="954102"/>
                <a:gridCol w="864096"/>
                <a:gridCol w="936104"/>
                <a:gridCol w="936104"/>
                <a:gridCol w="1296144"/>
                <a:gridCol w="1656188"/>
              </a:tblGrid>
              <a:tr h="0">
                <a:tc rowSpan="2">
                  <a:txBody>
                    <a:bodyPr/>
                    <a:lstStyle/>
                    <a:p>
                      <a:r>
                        <a:rPr lang="ru-RU" dirty="0"/>
                        <a:t>всего </a:t>
                      </a:r>
                      <a:r>
                        <a:rPr lang="ru-RU" dirty="0" err="1"/>
                        <a:t>пед</a:t>
                      </a:r>
                      <a:r>
                        <a:rPr lang="ru-RU" dirty="0"/>
                        <a:t>. работников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dirty="0"/>
                        <a:t>прошли </a:t>
                      </a:r>
                      <a:r>
                        <a:rPr lang="ru-RU" dirty="0" err="1"/>
                        <a:t>аттесацию</a:t>
                      </a:r>
                      <a:r>
                        <a:rPr lang="ru-RU" dirty="0"/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dirty="0"/>
                        <a:t>Прошли на категорию: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Прошли на СЗД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Отозвали заявления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Отклонены комиссией на высшую категорию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Отклонены комиссией на первую категорию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высшая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первая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чел.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чел.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чел.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чел.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FF00FF"/>
                          </a:solidFill>
                        </a:rPr>
                        <a:t>22</a:t>
                      </a:r>
                      <a:endParaRPr lang="ru-RU" sz="1800" b="1" dirty="0">
                        <a:solidFill>
                          <a:srgbClr val="FF00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4</a:t>
                      </a:r>
                      <a:endParaRPr lang="ru-RU" sz="1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</a:t>
                      </a:r>
                      <a:endParaRPr lang="ru-RU" sz="1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1</a:t>
                      </a:r>
                      <a:endParaRPr lang="ru-RU" sz="1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1</a:t>
                      </a:r>
                      <a:endParaRPr lang="ru-RU" sz="1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51520" y="116632"/>
            <a:ext cx="7571184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rPr>
              <a:t>Мониторинг. Форма №7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24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СРОК заполнения мониторинга с 1 января по 8 января 2022г!!!!!! </a:t>
            </a:r>
            <a:br>
              <a:rPr lang="ru-RU" b="1" dirty="0" smtClean="0"/>
            </a:br>
            <a:r>
              <a:rPr lang="ru-RU" sz="4000" i="1" dirty="0" smtClean="0"/>
              <a:t>Обещали открыть доступ к мониторингу с 29 декабря</a:t>
            </a:r>
            <a:endParaRPr lang="ru-RU" sz="40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3501008"/>
            <a:ext cx="8229600" cy="2664296"/>
          </a:xfrm>
        </p:spPr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Проанализируйте отчетные данные с предыдущими периодом, активизируйте работу для повышения </a:t>
            </a:r>
            <a:r>
              <a:rPr lang="ru-RU" dirty="0" smtClean="0">
                <a:solidFill>
                  <a:srgbClr val="C00000"/>
                </a:solidFill>
              </a:rPr>
              <a:t>качественного состава педагогов на первую и высшую категорию</a:t>
            </a:r>
            <a:endParaRPr lang="ru-RU" dirty="0">
              <a:solidFill>
                <a:srgbClr val="C0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4667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89" t="8427" r="17387" b="7864"/>
          <a:stretch/>
        </p:blipFill>
        <p:spPr bwMode="auto">
          <a:xfrm>
            <a:off x="0" y="0"/>
            <a:ext cx="9123848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8024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88640"/>
            <a:ext cx="8784976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8313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0000">
              <a:schemeClr val="accent1">
                <a:tint val="44500"/>
                <a:satMod val="160000"/>
              </a:schemeClr>
            </a:gs>
            <a:gs pos="100000">
              <a:srgbClr val="FF6600">
                <a:alpha val="45000"/>
              </a:srgbClr>
            </a:gs>
            <a:gs pos="88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6309319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/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Форма №1 </a:t>
            </a:r>
            <a:b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Отчет 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о наличии квалификационных категорий руководящих и педагогических работников по состоянию 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на 31 декабря 2021</a:t>
            </a:r>
            <a:b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600" i="1" dirty="0" smtClean="0">
                <a:solidFill>
                  <a:srgbClr val="FF0000"/>
                </a:solidFill>
              </a:rPr>
              <a:t>В таблице учитываются только штатные сотрудники, без учета совместителей и </a:t>
            </a:r>
            <a:r>
              <a:rPr lang="ru-RU" sz="3600" i="1" dirty="0" err="1" smtClean="0">
                <a:solidFill>
                  <a:srgbClr val="FF0000"/>
                </a:solidFill>
              </a:rPr>
              <a:t>декретников</a:t>
            </a:r>
            <a:r>
              <a:rPr lang="ru-RU" sz="3600" i="1" dirty="0" smtClean="0">
                <a:solidFill>
                  <a:srgbClr val="FF0000"/>
                </a:solidFill>
              </a:rPr>
              <a:t>!!!!!</a:t>
            </a:r>
            <a:br>
              <a:rPr lang="ru-RU" sz="3600" i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/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endParaRPr lang="ru-RU" sz="2200" b="1" i="1" dirty="0">
              <a:solidFill>
                <a:srgbClr val="3333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1000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0000">
              <a:schemeClr val="accent1">
                <a:tint val="44500"/>
                <a:satMod val="160000"/>
              </a:schemeClr>
            </a:gs>
            <a:gs pos="100000">
              <a:srgbClr val="FF6600">
                <a:alpha val="45000"/>
              </a:srgbClr>
            </a:gs>
            <a:gs pos="88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292494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/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endParaRPr lang="ru-RU" sz="22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0071522"/>
              </p:ext>
            </p:extLst>
          </p:nvPr>
        </p:nvGraphicFramePr>
        <p:xfrm>
          <a:off x="0" y="0"/>
          <a:ext cx="9144002" cy="68580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6230"/>
                <a:gridCol w="1392478"/>
                <a:gridCol w="762048"/>
                <a:gridCol w="682278"/>
                <a:gridCol w="347362"/>
                <a:gridCol w="682278"/>
                <a:gridCol w="682278"/>
                <a:gridCol w="682278"/>
                <a:gridCol w="682278"/>
                <a:gridCol w="542590"/>
                <a:gridCol w="393650"/>
                <a:gridCol w="630850"/>
                <a:gridCol w="668702"/>
                <a:gridCol w="668702"/>
              </a:tblGrid>
              <a:tr h="1044614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№№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Общая численность работников образования 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Всего имеют </a:t>
                      </a:r>
                      <a:r>
                        <a:rPr lang="ru-RU" sz="1400" b="1" dirty="0" err="1">
                          <a:solidFill>
                            <a:schemeClr val="tx1"/>
                          </a:solidFill>
                          <a:effectLst/>
                        </a:rPr>
                        <a:t>квалиф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. категории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В том числе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Не имеют кв. категорий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94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количество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%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из них имеют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из них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795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высшую категорию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первую категорию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вторую категорию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Всего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Прошли на СЗД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Не проходили на СЗД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795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количество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%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количество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%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количество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%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64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ru-RU" sz="24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</a:rPr>
                        <a:t>5</a:t>
                      </a:r>
                      <a:endParaRPr lang="ru-RU" sz="105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</a:t>
                      </a:r>
                      <a:endParaRPr lang="ru-RU" sz="20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</a:rPr>
                        <a:t>7</a:t>
                      </a:r>
                      <a:endParaRPr lang="ru-RU" sz="105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</a:t>
                      </a:r>
                      <a:endParaRPr lang="ru-RU" sz="20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</a:rPr>
                        <a:t>9</a:t>
                      </a:r>
                      <a:endParaRPr lang="ru-RU" sz="105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>
                          <a:effectLst/>
                        </a:rPr>
                        <a:t>10</a:t>
                      </a:r>
                      <a:endParaRPr lang="ru-RU" sz="105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>
                          <a:effectLst/>
                        </a:rPr>
                        <a:t>11</a:t>
                      </a:r>
                      <a:endParaRPr lang="ru-RU" sz="105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12</a:t>
                      </a:r>
                      <a:endParaRPr lang="ru-RU" sz="20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13</a:t>
                      </a:r>
                      <a:endParaRPr lang="ru-RU" sz="20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</a:t>
                      </a:r>
                      <a:endParaRPr lang="ru-RU" sz="20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</a:tr>
              <a:tr h="7795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Численность </a:t>
                      </a:r>
                      <a:r>
                        <a:rPr lang="ru-RU" sz="1400" b="1" dirty="0" err="1">
                          <a:effectLst/>
                        </a:rPr>
                        <a:t>педработников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43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14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19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10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6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4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795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руководящие работники в том числе: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4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47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руководящие работники, аттестованные по педагогическим должностям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4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2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1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1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145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педагогические работники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39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31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18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8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5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307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552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Форма №1 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Отчет о наличии квалификационных категорий руководящих и педагогических работников по состоянию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31 декабря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2021</a:t>
            </a:r>
          </a:p>
          <a:p>
            <a:pPr marL="0" indent="0" algn="just">
              <a:buNone/>
            </a:pPr>
            <a:r>
              <a:rPr lang="ru-RU" sz="20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Рекомендации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>-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первая строка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это сумма третьей и четвертой строки;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Второй категории уже нет, пишем нули!!!!!</a:t>
            </a:r>
          </a:p>
          <a:p>
            <a:pPr algn="just">
              <a:buFontTx/>
              <a:buChar char="-"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 второй строке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заполняем только «ОБЩАЯ ЧИСЛЕННОСТЬ..», далее нули,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т.к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категории по руководящим должностям закончились у всех!!!!!!</a:t>
            </a:r>
          </a:p>
          <a:p>
            <a:pPr algn="just">
              <a:buFontTx/>
              <a:buChar char="-"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Третья строка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руководящие работники, аттестованные как педагоги (если руководители не ведут часы и не имеют категории, заносим их в «Не имеют категории» – «не проходили СЗД»)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Первое число «общая численность работников образования» во второй и третьей строке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одинаковое</a:t>
            </a:r>
          </a:p>
          <a:p>
            <a:pPr algn="just">
              <a:buFontTx/>
              <a:buChar char="-"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Четвертая строка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«Педагогические работники» (учитываем только педагогов!!!,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руководящих работников не считаем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оставляем пустых строк,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вбиваем нули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Таблица обязательно должна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сходиться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 вертикали и горизонтали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12 столбец – это сумма 13 и 14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2024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0000">
              <a:schemeClr val="accent1">
                <a:tint val="44500"/>
                <a:satMod val="160000"/>
              </a:schemeClr>
            </a:gs>
            <a:gs pos="100000">
              <a:srgbClr val="FF6600">
                <a:alpha val="45000"/>
              </a:srgbClr>
            </a:gs>
            <a:gs pos="88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292494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/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endParaRPr lang="ru-RU" sz="22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9777005"/>
              </p:ext>
            </p:extLst>
          </p:nvPr>
        </p:nvGraphicFramePr>
        <p:xfrm>
          <a:off x="12575" y="12700"/>
          <a:ext cx="9118850" cy="67773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5333"/>
                <a:gridCol w="1388648"/>
                <a:gridCol w="759952"/>
                <a:gridCol w="680401"/>
                <a:gridCol w="346407"/>
                <a:gridCol w="680401"/>
                <a:gridCol w="680401"/>
                <a:gridCol w="680401"/>
                <a:gridCol w="680401"/>
                <a:gridCol w="541098"/>
                <a:gridCol w="392568"/>
                <a:gridCol w="629115"/>
                <a:gridCol w="666862"/>
                <a:gridCol w="666862"/>
              </a:tblGrid>
              <a:tr h="1054591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№№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Общая численность работников образования 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Всего имеют </a:t>
                      </a:r>
                      <a:r>
                        <a:rPr lang="ru-RU" sz="1400" b="1" dirty="0" err="1">
                          <a:solidFill>
                            <a:schemeClr val="tx1"/>
                          </a:solidFill>
                          <a:effectLst/>
                        </a:rPr>
                        <a:t>квалиф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. категории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В том числе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Не имеют кв. категорий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18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количество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%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из них имеют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из них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77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высшую категорию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первую категорию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вторую категорию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Всего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Прошли на СЗД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Не проходили на СЗД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56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количество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%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количество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%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количество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%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96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ru-RU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ru-RU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5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11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12</a:t>
                      </a:r>
                      <a:endParaRPr lang="ru-RU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13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14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870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Численность </a:t>
                      </a:r>
                      <a:r>
                        <a:rPr lang="ru-RU" sz="1400" b="1" dirty="0" err="1">
                          <a:effectLst/>
                        </a:rPr>
                        <a:t>педработников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43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14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19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10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6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4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870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руководящие работники в том числе: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4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897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руководящие работники, аттестованные по педагогическим должностям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4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2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1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1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194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педагогические работники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39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31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18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0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8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5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4300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0000">
              <a:schemeClr val="accent1">
                <a:tint val="44500"/>
                <a:satMod val="160000"/>
              </a:schemeClr>
            </a:gs>
            <a:gs pos="100000">
              <a:srgbClr val="FF6600">
                <a:alpha val="45000"/>
              </a:srgbClr>
            </a:gs>
            <a:gs pos="88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292494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/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endParaRPr lang="ru-RU" sz="22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3991952"/>
              </p:ext>
            </p:extLst>
          </p:nvPr>
        </p:nvGraphicFramePr>
        <p:xfrm>
          <a:off x="72006" y="32341"/>
          <a:ext cx="8964490" cy="68399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9826"/>
                <a:gridCol w="1365141"/>
                <a:gridCol w="747087"/>
                <a:gridCol w="668884"/>
                <a:gridCol w="340543"/>
                <a:gridCol w="668884"/>
                <a:gridCol w="668884"/>
                <a:gridCol w="668884"/>
                <a:gridCol w="668884"/>
                <a:gridCol w="531938"/>
                <a:gridCol w="385922"/>
                <a:gridCol w="618465"/>
                <a:gridCol w="655574"/>
                <a:gridCol w="655574"/>
              </a:tblGrid>
              <a:tr h="985203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№№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Общая численность работников образования 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Всего имеют </a:t>
                      </a:r>
                      <a:r>
                        <a:rPr lang="ru-RU" sz="1400" b="1" dirty="0" err="1">
                          <a:solidFill>
                            <a:schemeClr val="tx1"/>
                          </a:solidFill>
                          <a:effectLst/>
                        </a:rPr>
                        <a:t>квалиф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. категории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В том числе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Не имеют кв. категорий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81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количество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%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из них имеют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из них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50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высшую категорию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первую категорию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вторую категорию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Всего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Прошли на СЗД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Не проходили на СЗД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54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количество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%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количество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%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количество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%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81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ru-RU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5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</a:t>
                      </a:r>
                      <a:endParaRPr lang="ru-RU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7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</a:t>
                      </a:r>
                      <a:endParaRPr lang="ru-RU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9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11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12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13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14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140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Численность </a:t>
                      </a:r>
                      <a:r>
                        <a:rPr lang="ru-RU" sz="1400" b="1" dirty="0" err="1">
                          <a:effectLst/>
                        </a:rPr>
                        <a:t>педработников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43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14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19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10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6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4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140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руководящие работники в том числе: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4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281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руководящие работники, аттестованные по педагогическим должностям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4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0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2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1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1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427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педагогические работники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39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31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18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0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8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5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883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3912</TotalTime>
  <Words>2436</Words>
  <Application>Microsoft Office PowerPoint</Application>
  <PresentationFormat>Экран (4:3)</PresentationFormat>
  <Paragraphs>1151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   Форма №1  Отчет о наличии квалификационных категорий руководящих и педагогических работников по состоянию  на 31 декабря 2021 В таблице учитываются только штатные сотрудники, без учета совместителей и декретников!!!!!    </vt:lpstr>
      <vt:lpstr>   </vt:lpstr>
      <vt:lpstr>Презентация PowerPoint</vt:lpstr>
      <vt:lpstr>   </vt:lpstr>
      <vt:lpstr>   </vt:lpstr>
      <vt:lpstr>   </vt:lpstr>
      <vt:lpstr>Форма №2 Отчет о наличии квалификационных категорий у учителей на декабрь 2021г     </vt:lpstr>
      <vt:lpstr>Презентация PowerPoint</vt:lpstr>
      <vt:lpstr>Рекомендации по заполнению формы №2  </vt:lpstr>
      <vt:lpstr>     Форма №3 Отчет о достижениях аттестующихся педагогов и результатах профессионального тестирования на декабрь 2021 Указываем результаты педагогов (это основание для категорий), которые аттестовались в марте 2021 и декабре 2021 года ( СЗД, 1 и высшая)       </vt:lpstr>
      <vt:lpstr>Презентация PowerPoint</vt:lpstr>
      <vt:lpstr>Рекомендации по заполнению формы №3  </vt:lpstr>
      <vt:lpstr>     Форма №4 Сводная таблица итогов аттестации педагогических работников на календарный год 2021      </vt:lpstr>
      <vt:lpstr>Рекомендации по заполнению формы №4  </vt:lpstr>
      <vt:lpstr> Форма №7 Отчет о достижениях аттестующихся педагогов и результатах профессионального тестирования  1столбец= 3 столбец в форме №1  2-8 столбец= 3 форма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СРОК заполнения мониторинга с 1 января по 8 января 2022г!!!!!!  Обещали открыть доступ к мониторингу с 29 декабря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Your User Name</cp:lastModifiedBy>
  <cp:revision>345</cp:revision>
  <cp:lastPrinted>2021-12-24T07:43:51Z</cp:lastPrinted>
  <dcterms:created xsi:type="dcterms:W3CDTF">2014-08-08T09:14:15Z</dcterms:created>
  <dcterms:modified xsi:type="dcterms:W3CDTF">2021-12-24T13:48:11Z</dcterms:modified>
</cp:coreProperties>
</file>